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al" panose="020B0604020202020204" pitchFamily="34" charset="0"/>
      <p:regular r:id="rId19"/>
    </p:embeddedFont>
    <p:embeddedFont>
      <p:font typeface="Poppins Bold" panose="020B0604020202020204" charset="0"/>
      <p:regular r:id="rId20"/>
    </p:embeddedFont>
    <p:embeddedFont>
      <p:font typeface="Poppins" panose="020B0604020202020204" charset="0"/>
      <p:regular r:id="rId21"/>
    </p:embeddedFont>
    <p:embeddedFont>
      <p:font typeface="Arial Bold" panose="020B0704020202020204" pitchFamily="34" charset="0"/>
      <p:regular r:id="rId22"/>
      <p:bold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9" d="100"/>
          <a:sy n="49" d="100"/>
        </p:scale>
        <p:origin x="1042" y="1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7EE0C-9850-4FD9-A529-2191B28C602A}"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AF1B3-09FA-40C3-BB1C-78F3B26565C3}" type="slidenum">
              <a:rPr lang="en-US" smtClean="0"/>
              <a:t>‹#›</a:t>
            </a:fld>
            <a:endParaRPr lang="en-US"/>
          </a:p>
        </p:txBody>
      </p:sp>
    </p:spTree>
    <p:extLst>
      <p:ext uri="{BB962C8B-B14F-4D97-AF65-F5344CB8AC3E}">
        <p14:creationId xmlns:p14="http://schemas.microsoft.com/office/powerpoint/2010/main" val="79995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CAF1B3-09FA-40C3-BB1C-78F3B26565C3}" type="slidenum">
              <a:rPr lang="en-US" smtClean="0"/>
              <a:t>15</a:t>
            </a:fld>
            <a:endParaRPr lang="en-US"/>
          </a:p>
        </p:txBody>
      </p:sp>
    </p:spTree>
    <p:extLst>
      <p:ext uri="{BB962C8B-B14F-4D97-AF65-F5344CB8AC3E}">
        <p14:creationId xmlns:p14="http://schemas.microsoft.com/office/powerpoint/2010/main" val="221429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8.png"/><Relationship Id="rId16"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jpe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9.jpeg"/><Relationship Id="rId7" Type="http://schemas.openxmlformats.org/officeDocument/2006/relationships/image" Target="../media/image47.svg"/><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9.sv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295" r="-37731"/>
            </a:stretch>
          </a:blipFill>
        </p:spPr>
      </p:sp>
      <p:grpSp>
        <p:nvGrpSpPr>
          <p:cNvPr id="3" name="Group 3"/>
          <p:cNvGrpSpPr/>
          <p:nvPr/>
        </p:nvGrpSpPr>
        <p:grpSpPr>
          <a:xfrm rot="-5400000">
            <a:off x="3743508" y="-4120237"/>
            <a:ext cx="10561510" cy="18527473"/>
            <a:chOff x="0" y="0"/>
            <a:chExt cx="2781632" cy="4879664"/>
          </a:xfrm>
        </p:grpSpPr>
        <p:sp>
          <p:nvSpPr>
            <p:cNvPr id="4" name="Freeform 4"/>
            <p:cNvSpPr/>
            <p:nvPr/>
          </p:nvSpPr>
          <p:spPr>
            <a:xfrm>
              <a:off x="0" y="0"/>
              <a:ext cx="2781632" cy="4879664"/>
            </a:xfrm>
            <a:custGeom>
              <a:avLst/>
              <a:gdLst/>
              <a:ahLst/>
              <a:cxnLst/>
              <a:rect l="l" t="t" r="r" b="b"/>
              <a:pathLst>
                <a:path w="2781632" h="4879664">
                  <a:moveTo>
                    <a:pt x="0" y="0"/>
                  </a:moveTo>
                  <a:lnTo>
                    <a:pt x="2781632" y="0"/>
                  </a:lnTo>
                  <a:lnTo>
                    <a:pt x="2781632" y="4879664"/>
                  </a:lnTo>
                  <a:lnTo>
                    <a:pt x="0" y="4879664"/>
                  </a:lnTo>
                  <a:close/>
                </a:path>
              </a:pathLst>
            </a:custGeom>
            <a:gradFill rotWithShape="1">
              <a:gsLst>
                <a:gs pos="0">
                  <a:srgbClr val="A6A6A6">
                    <a:alpha val="37000"/>
                  </a:srgbClr>
                </a:gs>
                <a:gs pos="100000">
                  <a:srgbClr val="FFFFFF">
                    <a:alpha val="37000"/>
                  </a:srgbClr>
                </a:gs>
              </a:gsLst>
              <a:lin ang="0"/>
            </a:gradFill>
          </p:spPr>
        </p:sp>
        <p:sp>
          <p:nvSpPr>
            <p:cNvPr id="5" name="TextBox 5"/>
            <p:cNvSpPr txBox="1"/>
            <p:nvPr/>
          </p:nvSpPr>
          <p:spPr>
            <a:xfrm>
              <a:off x="0" y="-38100"/>
              <a:ext cx="2781632" cy="491776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2130" y="9158347"/>
            <a:ext cx="18472261" cy="1260169"/>
            <a:chOff x="0" y="0"/>
            <a:chExt cx="4865122" cy="331896"/>
          </a:xfrm>
        </p:grpSpPr>
        <p:sp>
          <p:nvSpPr>
            <p:cNvPr id="7" name="Freeform 7"/>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8" name="TextBox 8"/>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756900" y="9531832"/>
            <a:ext cx="1502400" cy="513199"/>
            <a:chOff x="0" y="0"/>
            <a:chExt cx="1189743" cy="406400"/>
          </a:xfrm>
        </p:grpSpPr>
        <p:sp>
          <p:nvSpPr>
            <p:cNvPr id="10" name="Freeform 10"/>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1" name="TextBox 11"/>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95739" y="9617420"/>
            <a:ext cx="824722" cy="342025"/>
            <a:chOff x="0" y="0"/>
            <a:chExt cx="1959899" cy="812800"/>
          </a:xfrm>
        </p:grpSpPr>
        <p:sp>
          <p:nvSpPr>
            <p:cNvPr id="13" name="Freeform 13"/>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4" name="TextBox 14"/>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8030" y="-569024"/>
            <a:ext cx="7164755" cy="7164755"/>
          </a:xfrm>
          <a:custGeom>
            <a:avLst/>
            <a:gdLst/>
            <a:ahLst/>
            <a:cxnLst/>
            <a:rect l="l" t="t" r="r" b="b"/>
            <a:pathLst>
              <a:path w="7164755" h="7164755">
                <a:moveTo>
                  <a:pt x="0" y="0"/>
                </a:moveTo>
                <a:lnTo>
                  <a:pt x="7164754" y="0"/>
                </a:lnTo>
                <a:lnTo>
                  <a:pt x="7164754" y="7164754"/>
                </a:lnTo>
                <a:lnTo>
                  <a:pt x="0" y="7164754"/>
                </a:lnTo>
                <a:lnTo>
                  <a:pt x="0" y="0"/>
                </a:lnTo>
                <a:close/>
              </a:path>
            </a:pathLst>
          </a:custGeom>
          <a:blipFill>
            <a:blip r:embed="rId3"/>
            <a:stretch>
              <a:fillRect/>
            </a:stretch>
          </a:blipFill>
        </p:spPr>
      </p:sp>
      <p:sp>
        <p:nvSpPr>
          <p:cNvPr id="16" name="TextBox 16"/>
          <p:cNvSpPr txBox="1"/>
          <p:nvPr/>
        </p:nvSpPr>
        <p:spPr>
          <a:xfrm>
            <a:off x="1447800" y="4686300"/>
            <a:ext cx="4000055" cy="602729"/>
          </a:xfrm>
          <a:prstGeom prst="rect">
            <a:avLst/>
          </a:prstGeom>
          <a:solidFill>
            <a:schemeClr val="bg1">
              <a:lumMod val="75000"/>
            </a:schemeClr>
          </a:solidFill>
        </p:spPr>
        <p:txBody>
          <a:bodyPr wrap="square" lIns="0" tIns="0" rIns="0" bIns="0" rtlCol="0" anchor="t">
            <a:spAutoFit/>
          </a:bodyPr>
          <a:lstStyle/>
          <a:p>
            <a:pPr algn="ctr">
              <a:lnSpc>
                <a:spcPts val="4695"/>
              </a:lnSpc>
            </a:pPr>
            <a:r>
              <a:rPr lang="en-US" sz="3600" b="1" spc="-244" dirty="0">
                <a:solidFill>
                  <a:schemeClr val="bg1"/>
                </a:solidFill>
                <a:latin typeface="Arial Bold"/>
                <a:ea typeface="Arial Bold"/>
                <a:cs typeface="Arial Bold"/>
                <a:sym typeface="Arial Bold"/>
              </a:rPr>
              <a:t>Company Profile</a:t>
            </a:r>
          </a:p>
        </p:txBody>
      </p:sp>
      <p:grpSp>
        <p:nvGrpSpPr>
          <p:cNvPr id="17" name="Group 17"/>
          <p:cNvGrpSpPr/>
          <p:nvPr/>
        </p:nvGrpSpPr>
        <p:grpSpPr>
          <a:xfrm>
            <a:off x="-152400" y="9182100"/>
            <a:ext cx="18472261" cy="1260169"/>
            <a:chOff x="0" y="0"/>
            <a:chExt cx="4865122" cy="331896"/>
          </a:xfrm>
        </p:grpSpPr>
        <p:sp>
          <p:nvSpPr>
            <p:cNvPr id="18" name="Freeform 18"/>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124E9D"/>
            </a:solidFill>
          </p:spPr>
        </p:sp>
        <p:sp>
          <p:nvSpPr>
            <p:cNvPr id="19" name="TextBox 19"/>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212752" y="9487566"/>
            <a:ext cx="3765972" cy="458926"/>
            <a:chOff x="0" y="0"/>
            <a:chExt cx="857254" cy="104466"/>
          </a:xfrm>
        </p:grpSpPr>
        <p:sp>
          <p:nvSpPr>
            <p:cNvPr id="21" name="Freeform 21"/>
            <p:cNvSpPr/>
            <p:nvPr/>
          </p:nvSpPr>
          <p:spPr>
            <a:xfrm>
              <a:off x="0" y="0"/>
              <a:ext cx="857254" cy="104466"/>
            </a:xfrm>
            <a:custGeom>
              <a:avLst/>
              <a:gdLst/>
              <a:ahLst/>
              <a:cxnLst/>
              <a:rect l="l" t="t" r="r" b="b"/>
              <a:pathLst>
                <a:path w="857254" h="104466">
                  <a:moveTo>
                    <a:pt x="52233" y="0"/>
                  </a:moveTo>
                  <a:lnTo>
                    <a:pt x="805021" y="0"/>
                  </a:lnTo>
                  <a:cubicBezTo>
                    <a:pt x="833868" y="0"/>
                    <a:pt x="857254" y="23386"/>
                    <a:pt x="857254" y="52233"/>
                  </a:cubicBezTo>
                  <a:lnTo>
                    <a:pt x="857254" y="52233"/>
                  </a:lnTo>
                  <a:cubicBezTo>
                    <a:pt x="857254" y="81081"/>
                    <a:pt x="833868" y="104466"/>
                    <a:pt x="805021" y="104466"/>
                  </a:cubicBezTo>
                  <a:lnTo>
                    <a:pt x="52233" y="104466"/>
                  </a:lnTo>
                  <a:cubicBezTo>
                    <a:pt x="23386" y="104466"/>
                    <a:pt x="0" y="81081"/>
                    <a:pt x="0" y="52233"/>
                  </a:cubicBezTo>
                  <a:lnTo>
                    <a:pt x="0" y="52233"/>
                  </a:lnTo>
                  <a:cubicBezTo>
                    <a:pt x="0" y="23386"/>
                    <a:pt x="23386" y="0"/>
                    <a:pt x="52233" y="0"/>
                  </a:cubicBezTo>
                  <a:close/>
                </a:path>
              </a:pathLst>
            </a:custGeom>
            <a:solidFill>
              <a:srgbClr val="FFFFFF"/>
            </a:solidFill>
          </p:spPr>
        </p:sp>
        <p:sp>
          <p:nvSpPr>
            <p:cNvPr id="22" name="TextBox 22"/>
            <p:cNvSpPr txBox="1"/>
            <p:nvPr/>
          </p:nvSpPr>
          <p:spPr>
            <a:xfrm>
              <a:off x="0" y="-38100"/>
              <a:ext cx="857254" cy="142566"/>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609600" y="9364063"/>
            <a:ext cx="7594490" cy="659130"/>
          </a:xfrm>
          <a:prstGeom prst="rect">
            <a:avLst/>
          </a:prstGeom>
        </p:spPr>
        <p:txBody>
          <a:bodyPr lIns="0" tIns="0" rIns="0" bIns="0" rtlCol="0" anchor="t">
            <a:spAutoFit/>
          </a:bodyPr>
          <a:lstStyle/>
          <a:p>
            <a:pPr algn="just">
              <a:lnSpc>
                <a:spcPts val="2519"/>
              </a:lnSpc>
              <a:spcBef>
                <a:spcPct val="0"/>
              </a:spcBef>
            </a:pPr>
            <a:r>
              <a:rPr lang="en-US" sz="1799" dirty="0">
                <a:solidFill>
                  <a:srgbClr val="FFFFFF"/>
                </a:solidFill>
                <a:latin typeface="Arial"/>
                <a:ea typeface="Arial"/>
                <a:cs typeface="Arial"/>
                <a:sym typeface="Arial"/>
              </a:rPr>
              <a:t>The company was founded in 2022 with a mission to provide technology solutions that support digital transformation and business efficiency.</a:t>
            </a:r>
          </a:p>
        </p:txBody>
      </p:sp>
      <p:sp>
        <p:nvSpPr>
          <p:cNvPr id="24" name="TextBox 24"/>
          <p:cNvSpPr txBox="1"/>
          <p:nvPr/>
        </p:nvSpPr>
        <p:spPr>
          <a:xfrm>
            <a:off x="14455597" y="9541600"/>
            <a:ext cx="3280282" cy="396507"/>
          </a:xfrm>
          <a:prstGeom prst="rect">
            <a:avLst/>
          </a:prstGeom>
        </p:spPr>
        <p:txBody>
          <a:bodyPr lIns="0" tIns="0" rIns="0" bIns="0" rtlCol="0" anchor="t">
            <a:spAutoFit/>
          </a:bodyPr>
          <a:lstStyle/>
          <a:p>
            <a:pPr algn="ctr">
              <a:lnSpc>
                <a:spcPts val="2915"/>
              </a:lnSpc>
              <a:spcBef>
                <a:spcPct val="0"/>
              </a:spcBef>
            </a:pPr>
            <a:r>
              <a:rPr lang="en-US" sz="2082" dirty="0">
                <a:solidFill>
                  <a:srgbClr val="000000"/>
                </a:solidFill>
                <a:latin typeface="Arial"/>
                <a:ea typeface="Arial"/>
                <a:cs typeface="Arial"/>
                <a:sym typeface="Arial"/>
              </a:rPr>
              <a:t>www.scitforte.com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1" y="1243748"/>
            <a:ext cx="18288000" cy="7862152"/>
            <a:chOff x="0" y="0"/>
            <a:chExt cx="5033363" cy="2420436"/>
          </a:xfrm>
        </p:grpSpPr>
        <p:sp>
          <p:nvSpPr>
            <p:cNvPr id="3" name="Freeform 3"/>
            <p:cNvSpPr/>
            <p:nvPr/>
          </p:nvSpPr>
          <p:spPr>
            <a:xfrm>
              <a:off x="0" y="0"/>
              <a:ext cx="5033363" cy="2420436"/>
            </a:xfrm>
            <a:custGeom>
              <a:avLst/>
              <a:gdLst/>
              <a:ahLst/>
              <a:cxnLst/>
              <a:rect l="l" t="t" r="r" b="b"/>
              <a:pathLst>
                <a:path w="5033363" h="2420436">
                  <a:moveTo>
                    <a:pt x="11748" y="0"/>
                  </a:moveTo>
                  <a:lnTo>
                    <a:pt x="5021615" y="0"/>
                  </a:lnTo>
                  <a:cubicBezTo>
                    <a:pt x="5028104" y="0"/>
                    <a:pt x="5033363" y="5260"/>
                    <a:pt x="5033363" y="11748"/>
                  </a:cubicBezTo>
                  <a:lnTo>
                    <a:pt x="5033363" y="2408688"/>
                  </a:lnTo>
                  <a:cubicBezTo>
                    <a:pt x="5033363" y="2415177"/>
                    <a:pt x="5028104" y="2420436"/>
                    <a:pt x="5021615" y="2420436"/>
                  </a:cubicBezTo>
                  <a:lnTo>
                    <a:pt x="11748" y="2420436"/>
                  </a:lnTo>
                  <a:cubicBezTo>
                    <a:pt x="5260" y="2420436"/>
                    <a:pt x="0" y="2415177"/>
                    <a:pt x="0" y="2408688"/>
                  </a:cubicBezTo>
                  <a:lnTo>
                    <a:pt x="0" y="11748"/>
                  </a:lnTo>
                  <a:cubicBezTo>
                    <a:pt x="0" y="5260"/>
                    <a:pt x="5260" y="0"/>
                    <a:pt x="11748" y="0"/>
                  </a:cubicBezTo>
                  <a:close/>
                </a:path>
              </a:pathLst>
            </a:custGeom>
            <a:solidFill>
              <a:srgbClr val="FFFFFF"/>
            </a:solidFill>
          </p:spPr>
        </p:sp>
        <p:sp>
          <p:nvSpPr>
            <p:cNvPr id="4" name="TextBox 4"/>
            <p:cNvSpPr txBox="1"/>
            <p:nvPr/>
          </p:nvSpPr>
          <p:spPr>
            <a:xfrm>
              <a:off x="0" y="-38100"/>
              <a:ext cx="5033363" cy="245853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512336" y="-8531915"/>
            <a:ext cx="1263329" cy="18288002"/>
            <a:chOff x="0" y="0"/>
            <a:chExt cx="332729" cy="4899357"/>
          </a:xfrm>
        </p:grpSpPr>
        <p:sp>
          <p:nvSpPr>
            <p:cNvPr id="6" name="Freeform 6"/>
            <p:cNvSpPr/>
            <p:nvPr/>
          </p:nvSpPr>
          <p:spPr>
            <a:xfrm>
              <a:off x="0" y="0"/>
              <a:ext cx="332729" cy="4899357"/>
            </a:xfrm>
            <a:custGeom>
              <a:avLst/>
              <a:gdLst/>
              <a:ahLst/>
              <a:cxnLst/>
              <a:rect l="l" t="t" r="r" b="b"/>
              <a:pathLst>
                <a:path w="332729" h="4899357">
                  <a:moveTo>
                    <a:pt x="0" y="0"/>
                  </a:moveTo>
                  <a:lnTo>
                    <a:pt x="332729" y="0"/>
                  </a:lnTo>
                  <a:lnTo>
                    <a:pt x="332729" y="4899357"/>
                  </a:lnTo>
                  <a:lnTo>
                    <a:pt x="0" y="4899357"/>
                  </a:lnTo>
                  <a:close/>
                </a:path>
              </a:pathLst>
            </a:custGeom>
            <a:gradFill rotWithShape="1">
              <a:gsLst>
                <a:gs pos="0">
                  <a:srgbClr val="A6A6A6">
                    <a:alpha val="96000"/>
                  </a:srgbClr>
                </a:gs>
                <a:gs pos="100000">
                  <a:srgbClr val="FFFFFF">
                    <a:alpha val="96000"/>
                  </a:srgbClr>
                </a:gs>
              </a:gsLst>
              <a:lin ang="0"/>
            </a:gradFill>
          </p:spPr>
        </p:sp>
        <p:sp>
          <p:nvSpPr>
            <p:cNvPr id="7" name="TextBox 7"/>
            <p:cNvSpPr txBox="1"/>
            <p:nvPr/>
          </p:nvSpPr>
          <p:spPr>
            <a:xfrm>
              <a:off x="0" y="-38100"/>
              <a:ext cx="332729" cy="493745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225296" y="171531"/>
            <a:ext cx="5785997" cy="900768"/>
            <a:chOff x="0" y="0"/>
            <a:chExt cx="1523884" cy="237239"/>
          </a:xfrm>
          <a:effectLst>
            <a:outerShdw blurRad="50800" dist="38100" dir="5400000" algn="t" rotWithShape="0">
              <a:prstClr val="black">
                <a:alpha val="40000"/>
              </a:prstClr>
            </a:outerShdw>
          </a:effectLst>
        </p:grpSpPr>
        <p:sp>
          <p:nvSpPr>
            <p:cNvPr id="9" name="Freeform 9"/>
            <p:cNvSpPr/>
            <p:nvPr/>
          </p:nvSpPr>
          <p:spPr>
            <a:xfrm>
              <a:off x="0" y="0"/>
              <a:ext cx="1523884" cy="237239"/>
            </a:xfrm>
            <a:custGeom>
              <a:avLst/>
              <a:gdLst/>
              <a:ahLst/>
              <a:cxnLst/>
              <a:rect l="l" t="t" r="r" b="b"/>
              <a:pathLst>
                <a:path w="1523884" h="237239">
                  <a:moveTo>
                    <a:pt x="14718" y="0"/>
                  </a:moveTo>
                  <a:lnTo>
                    <a:pt x="1509166" y="0"/>
                  </a:lnTo>
                  <a:cubicBezTo>
                    <a:pt x="1517294" y="0"/>
                    <a:pt x="1523884" y="6590"/>
                    <a:pt x="1523884" y="14718"/>
                  </a:cubicBezTo>
                  <a:lnTo>
                    <a:pt x="1523884" y="222521"/>
                  </a:lnTo>
                  <a:cubicBezTo>
                    <a:pt x="1523884" y="230650"/>
                    <a:pt x="1517294" y="237239"/>
                    <a:pt x="1509166" y="237239"/>
                  </a:cubicBezTo>
                  <a:lnTo>
                    <a:pt x="14718" y="237239"/>
                  </a:lnTo>
                  <a:cubicBezTo>
                    <a:pt x="10815" y="237239"/>
                    <a:pt x="7071" y="235689"/>
                    <a:pt x="4311" y="232928"/>
                  </a:cubicBezTo>
                  <a:cubicBezTo>
                    <a:pt x="1551" y="230168"/>
                    <a:pt x="0" y="226424"/>
                    <a:pt x="0" y="222521"/>
                  </a:cubicBezTo>
                  <a:lnTo>
                    <a:pt x="0" y="14718"/>
                  </a:lnTo>
                  <a:cubicBezTo>
                    <a:pt x="0" y="6590"/>
                    <a:pt x="6590" y="0"/>
                    <a:pt x="14718" y="0"/>
                  </a:cubicBezTo>
                  <a:close/>
                </a:path>
              </a:pathLst>
            </a:custGeom>
            <a:solidFill>
              <a:srgbClr val="124E9D"/>
            </a:solidFill>
          </p:spPr>
        </p:sp>
        <p:sp>
          <p:nvSpPr>
            <p:cNvPr id="10" name="TextBox 10"/>
            <p:cNvSpPr txBox="1"/>
            <p:nvPr/>
          </p:nvSpPr>
          <p:spPr>
            <a:xfrm>
              <a:off x="0" y="-38100"/>
              <a:ext cx="1523884" cy="275339"/>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10930" y="2190966"/>
            <a:ext cx="17780384" cy="5662198"/>
          </a:xfrm>
          <a:custGeom>
            <a:avLst/>
            <a:gdLst/>
            <a:ahLst/>
            <a:cxnLst/>
            <a:rect l="l" t="t" r="r" b="b"/>
            <a:pathLst>
              <a:path w="17780384" h="5662198">
                <a:moveTo>
                  <a:pt x="0" y="0"/>
                </a:moveTo>
                <a:lnTo>
                  <a:pt x="17780384" y="0"/>
                </a:lnTo>
                <a:lnTo>
                  <a:pt x="17780384" y="5662199"/>
                </a:lnTo>
                <a:lnTo>
                  <a:pt x="0" y="5662199"/>
                </a:lnTo>
                <a:lnTo>
                  <a:pt x="0" y="0"/>
                </a:lnTo>
                <a:close/>
              </a:path>
            </a:pathLst>
          </a:custGeom>
          <a:blipFill>
            <a:blip r:embed="rId2"/>
            <a:stretch>
              <a:fillRect t="-7180" b="-2065"/>
            </a:stretch>
          </a:blipFill>
        </p:spPr>
      </p:sp>
      <p:sp>
        <p:nvSpPr>
          <p:cNvPr id="12" name="TextBox 12"/>
          <p:cNvSpPr txBox="1"/>
          <p:nvPr/>
        </p:nvSpPr>
        <p:spPr>
          <a:xfrm>
            <a:off x="6338371" y="495300"/>
            <a:ext cx="5521749" cy="595302"/>
          </a:xfrm>
          <a:prstGeom prst="rect">
            <a:avLst/>
          </a:prstGeom>
        </p:spPr>
        <p:txBody>
          <a:bodyPr lIns="0" tIns="0" rIns="0" bIns="0" rtlCol="0" anchor="t">
            <a:spAutoFit/>
          </a:bodyPr>
          <a:lstStyle/>
          <a:p>
            <a:pPr algn="ctr">
              <a:lnSpc>
                <a:spcPts val="3790"/>
              </a:lnSpc>
            </a:pPr>
            <a:r>
              <a:rPr lang="en-US" sz="4119" spc="-197" dirty="0">
                <a:solidFill>
                  <a:srgbClr val="FFFFFF"/>
                </a:solidFill>
                <a:latin typeface="Arial"/>
                <a:ea typeface="Arial"/>
                <a:cs typeface="Arial"/>
                <a:sym typeface="Arial"/>
              </a:rPr>
              <a:t>Our Methodology</a:t>
            </a:r>
          </a:p>
        </p:txBody>
      </p:sp>
      <p:sp>
        <p:nvSpPr>
          <p:cNvPr id="13" name="Freeform 13"/>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grpSp>
        <p:nvGrpSpPr>
          <p:cNvPr id="14" name="Group 14"/>
          <p:cNvGrpSpPr/>
          <p:nvPr/>
        </p:nvGrpSpPr>
        <p:grpSpPr>
          <a:xfrm>
            <a:off x="15756900" y="9531832"/>
            <a:ext cx="1502400" cy="513199"/>
            <a:chOff x="0" y="0"/>
            <a:chExt cx="1189743" cy="406400"/>
          </a:xfrm>
        </p:grpSpPr>
        <p:sp>
          <p:nvSpPr>
            <p:cNvPr id="15" name="Freeform 15"/>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6" name="TextBox 16"/>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095739" y="9617420"/>
            <a:ext cx="824722" cy="342025"/>
            <a:chOff x="0" y="0"/>
            <a:chExt cx="1959899" cy="812800"/>
          </a:xfrm>
        </p:grpSpPr>
        <p:sp>
          <p:nvSpPr>
            <p:cNvPr id="18" name="Freeform 18"/>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9" name="TextBox 19"/>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8192403" y="0"/>
            <a:ext cx="10287198" cy="9158347"/>
            <a:chOff x="0" y="0"/>
            <a:chExt cx="1593756" cy="1644945"/>
          </a:xfrm>
        </p:grpSpPr>
        <p:sp>
          <p:nvSpPr>
            <p:cNvPr id="3" name="Freeform 3"/>
            <p:cNvSpPr/>
            <p:nvPr/>
          </p:nvSpPr>
          <p:spPr>
            <a:xfrm>
              <a:off x="0" y="0"/>
              <a:ext cx="1593756" cy="1644945"/>
            </a:xfrm>
            <a:custGeom>
              <a:avLst/>
              <a:gdLst/>
              <a:ahLst/>
              <a:cxnLst/>
              <a:rect l="l" t="t" r="r" b="b"/>
              <a:pathLst>
                <a:path w="1593756" h="1644945">
                  <a:moveTo>
                    <a:pt x="0" y="0"/>
                  </a:moveTo>
                  <a:lnTo>
                    <a:pt x="1593756" y="0"/>
                  </a:lnTo>
                  <a:lnTo>
                    <a:pt x="1593756" y="1644945"/>
                  </a:lnTo>
                  <a:lnTo>
                    <a:pt x="0" y="1644945"/>
                  </a:lnTo>
                  <a:close/>
                </a:path>
              </a:pathLst>
            </a:custGeom>
            <a:blipFill>
              <a:blip r:embed="rId2"/>
              <a:stretch>
                <a:fillRect l="-56955" r="-56955"/>
              </a:stretch>
            </a:blipFill>
          </p:spPr>
        </p:sp>
      </p:grpSp>
      <p:grpSp>
        <p:nvGrpSpPr>
          <p:cNvPr id="4" name="Group 4"/>
          <p:cNvGrpSpPr/>
          <p:nvPr/>
        </p:nvGrpSpPr>
        <p:grpSpPr>
          <a:xfrm>
            <a:off x="0" y="9158347"/>
            <a:ext cx="18479601" cy="1260169"/>
            <a:chOff x="0" y="0"/>
            <a:chExt cx="4865122" cy="331896"/>
          </a:xfrm>
        </p:grpSpPr>
        <p:sp>
          <p:nvSpPr>
            <p:cNvPr id="5" name="Freeform 5"/>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6" name="TextBox 6"/>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8686768" y="-494364"/>
            <a:ext cx="9267553" cy="10256284"/>
            <a:chOff x="0" y="0"/>
            <a:chExt cx="2781632" cy="4883178"/>
          </a:xfrm>
        </p:grpSpPr>
        <p:sp>
          <p:nvSpPr>
            <p:cNvPr id="8" name="Freeform 8"/>
            <p:cNvSpPr/>
            <p:nvPr/>
          </p:nvSpPr>
          <p:spPr>
            <a:xfrm>
              <a:off x="0" y="0"/>
              <a:ext cx="2781632" cy="4883178"/>
            </a:xfrm>
            <a:custGeom>
              <a:avLst/>
              <a:gdLst/>
              <a:ahLst/>
              <a:cxnLst/>
              <a:rect l="l" t="t" r="r" b="b"/>
              <a:pathLst>
                <a:path w="2781632" h="4883178">
                  <a:moveTo>
                    <a:pt x="0" y="0"/>
                  </a:moveTo>
                  <a:lnTo>
                    <a:pt x="2781632" y="0"/>
                  </a:lnTo>
                  <a:lnTo>
                    <a:pt x="2781632" y="4883178"/>
                  </a:lnTo>
                  <a:lnTo>
                    <a:pt x="0" y="4883178"/>
                  </a:lnTo>
                  <a:close/>
                </a:path>
              </a:pathLst>
            </a:custGeom>
            <a:gradFill rotWithShape="1">
              <a:gsLst>
                <a:gs pos="0">
                  <a:srgbClr val="A6A6A6">
                    <a:alpha val="7000"/>
                  </a:srgbClr>
                </a:gs>
                <a:gs pos="100000">
                  <a:srgbClr val="FFFFFF">
                    <a:alpha val="7000"/>
                  </a:srgbClr>
                </a:gs>
              </a:gsLst>
              <a:lin ang="0"/>
            </a:gradFill>
          </p:spPr>
        </p:sp>
        <p:sp>
          <p:nvSpPr>
            <p:cNvPr id="9" name="TextBox 9"/>
            <p:cNvSpPr txBox="1"/>
            <p:nvPr/>
          </p:nvSpPr>
          <p:spPr>
            <a:xfrm>
              <a:off x="0" y="-38100"/>
              <a:ext cx="2781632" cy="492127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756900" y="9531832"/>
            <a:ext cx="1502400" cy="513199"/>
            <a:chOff x="0" y="0"/>
            <a:chExt cx="1189743" cy="406400"/>
          </a:xfrm>
        </p:grpSpPr>
        <p:sp>
          <p:nvSpPr>
            <p:cNvPr id="11" name="Freeform 11"/>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2" name="TextBox 12"/>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095739" y="9617420"/>
            <a:ext cx="824722" cy="342025"/>
            <a:chOff x="0" y="0"/>
            <a:chExt cx="1959899" cy="812800"/>
          </a:xfrm>
        </p:grpSpPr>
        <p:sp>
          <p:nvSpPr>
            <p:cNvPr id="14" name="Freeform 14"/>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DF9"/>
            </a:solidFill>
          </p:spPr>
        </p:sp>
        <p:sp>
          <p:nvSpPr>
            <p:cNvPr id="15" name="TextBox 15"/>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sp>
        <p:nvSpPr>
          <p:cNvPr id="17" name="TextBox 17"/>
          <p:cNvSpPr txBox="1"/>
          <p:nvPr/>
        </p:nvSpPr>
        <p:spPr>
          <a:xfrm>
            <a:off x="227906" y="3626003"/>
            <a:ext cx="7720723" cy="4305509"/>
          </a:xfrm>
          <a:prstGeom prst="rect">
            <a:avLst/>
          </a:prstGeom>
        </p:spPr>
        <p:txBody>
          <a:bodyPr lIns="0" tIns="0" rIns="0" bIns="0" rtlCol="0" anchor="t">
            <a:spAutoFit/>
          </a:bodyPr>
          <a:lstStyle/>
          <a:p>
            <a:pPr marL="483999" lvl="1" indent="-241999" algn="l">
              <a:lnSpc>
                <a:spcPts val="3138"/>
              </a:lnSpc>
              <a:buFont typeface="Arial"/>
              <a:buChar char="•"/>
            </a:pPr>
            <a:r>
              <a:rPr lang="en-US" sz="2241" b="1">
                <a:solidFill>
                  <a:srgbClr val="004AAD"/>
                </a:solidFill>
                <a:latin typeface="Poppins Bold"/>
                <a:ea typeface="Poppins Bold"/>
                <a:cs typeface="Poppins Bold"/>
                <a:sym typeface="Poppins Bold"/>
              </a:rPr>
              <a:t>Custom Software Development:</a:t>
            </a:r>
            <a:r>
              <a:rPr lang="en-US" sz="2241" b="1">
                <a:solidFill>
                  <a:srgbClr val="000000"/>
                </a:solidFill>
                <a:latin typeface="Poppins Bold"/>
                <a:ea typeface="Poppins Bold"/>
                <a:cs typeface="Poppins Bold"/>
                <a:sym typeface="Poppins Bold"/>
              </a:rPr>
              <a:t> </a:t>
            </a:r>
            <a:r>
              <a:rPr lang="en-US" sz="2241">
                <a:solidFill>
                  <a:srgbClr val="000000"/>
                </a:solidFill>
                <a:latin typeface="Poppins"/>
                <a:ea typeface="Poppins"/>
                <a:cs typeface="Poppins"/>
                <a:sym typeface="Poppins"/>
              </a:rPr>
              <a:t>Tailored solutions for specific business needs.</a:t>
            </a:r>
          </a:p>
          <a:p>
            <a:pPr marL="483999" lvl="1" indent="-241999" algn="l">
              <a:lnSpc>
                <a:spcPts val="3138"/>
              </a:lnSpc>
              <a:buFont typeface="Arial"/>
              <a:buChar char="•"/>
            </a:pPr>
            <a:r>
              <a:rPr lang="en-US" sz="2241" b="1">
                <a:solidFill>
                  <a:srgbClr val="004AAD"/>
                </a:solidFill>
                <a:latin typeface="Poppins Bold"/>
                <a:ea typeface="Poppins Bold"/>
                <a:cs typeface="Poppins Bold"/>
                <a:sym typeface="Poppins Bold"/>
              </a:rPr>
              <a:t>Mobile and Web Platforms:</a:t>
            </a:r>
            <a:r>
              <a:rPr lang="en-US" sz="2241" b="1">
                <a:solidFill>
                  <a:srgbClr val="000000"/>
                </a:solidFill>
                <a:latin typeface="Poppins Bold"/>
                <a:ea typeface="Poppins Bold"/>
                <a:cs typeface="Poppins Bold"/>
                <a:sym typeface="Poppins Bold"/>
              </a:rPr>
              <a:t> </a:t>
            </a:r>
            <a:r>
              <a:rPr lang="en-US" sz="2241">
                <a:solidFill>
                  <a:srgbClr val="000000"/>
                </a:solidFill>
                <a:latin typeface="Poppins"/>
                <a:ea typeface="Poppins"/>
                <a:cs typeface="Poppins"/>
                <a:sym typeface="Poppins"/>
              </a:rPr>
              <a:t>Scalable applications for diverse use cases.</a:t>
            </a:r>
          </a:p>
          <a:p>
            <a:pPr marL="483999" lvl="1" indent="-241999" algn="l">
              <a:lnSpc>
                <a:spcPts val="3138"/>
              </a:lnSpc>
              <a:buFont typeface="Arial"/>
              <a:buChar char="•"/>
            </a:pPr>
            <a:r>
              <a:rPr lang="en-US" sz="2241" b="1">
                <a:solidFill>
                  <a:srgbClr val="004AAD"/>
                </a:solidFill>
                <a:latin typeface="Poppins Bold"/>
                <a:ea typeface="Poppins Bold"/>
                <a:cs typeface="Poppins Bold"/>
                <a:sym typeface="Poppins Bold"/>
              </a:rPr>
              <a:t>Digital Marketing Solutions:</a:t>
            </a:r>
            <a:r>
              <a:rPr lang="en-US" sz="2241" b="1">
                <a:solidFill>
                  <a:srgbClr val="000000"/>
                </a:solidFill>
                <a:latin typeface="Poppins Bold"/>
                <a:ea typeface="Poppins Bold"/>
                <a:cs typeface="Poppins Bold"/>
                <a:sym typeface="Poppins Bold"/>
              </a:rPr>
              <a:t> </a:t>
            </a:r>
            <a:r>
              <a:rPr lang="en-US" sz="2241">
                <a:solidFill>
                  <a:srgbClr val="000000"/>
                </a:solidFill>
                <a:latin typeface="Poppins"/>
                <a:ea typeface="Poppins"/>
                <a:cs typeface="Poppins"/>
                <a:sym typeface="Poppins"/>
              </a:rPr>
              <a:t>SEO, PPC, and analytics-driven campaigns.</a:t>
            </a:r>
          </a:p>
          <a:p>
            <a:pPr marL="483999" lvl="1" indent="-241999" algn="l">
              <a:lnSpc>
                <a:spcPts val="3138"/>
              </a:lnSpc>
              <a:buFont typeface="Arial"/>
              <a:buChar char="•"/>
            </a:pPr>
            <a:r>
              <a:rPr lang="en-US" sz="2241" b="1">
                <a:solidFill>
                  <a:srgbClr val="004AAD"/>
                </a:solidFill>
                <a:latin typeface="Poppins Bold"/>
                <a:ea typeface="Poppins Bold"/>
                <a:cs typeface="Poppins Bold"/>
                <a:sym typeface="Poppins Bold"/>
              </a:rPr>
              <a:t>Cloud and Hosting Solutions:</a:t>
            </a:r>
            <a:r>
              <a:rPr lang="en-US" sz="2241" b="1">
                <a:solidFill>
                  <a:srgbClr val="000000"/>
                </a:solidFill>
                <a:latin typeface="Poppins Bold"/>
                <a:ea typeface="Poppins Bold"/>
                <a:cs typeface="Poppins Bold"/>
                <a:sym typeface="Poppins Bold"/>
              </a:rPr>
              <a:t> </a:t>
            </a:r>
            <a:r>
              <a:rPr lang="en-US" sz="2241">
                <a:solidFill>
                  <a:srgbClr val="000000"/>
                </a:solidFill>
                <a:latin typeface="Poppins"/>
                <a:ea typeface="Poppins"/>
                <a:cs typeface="Poppins"/>
                <a:sym typeface="Poppins"/>
              </a:rPr>
              <a:t>From domain registration to VPS and PaaS setups.</a:t>
            </a:r>
          </a:p>
          <a:p>
            <a:pPr marL="483999" lvl="1" indent="-241999" algn="l">
              <a:lnSpc>
                <a:spcPts val="3138"/>
              </a:lnSpc>
              <a:buFont typeface="Arial"/>
              <a:buChar char="•"/>
            </a:pPr>
            <a:r>
              <a:rPr lang="en-US" sz="2241" b="1">
                <a:solidFill>
                  <a:srgbClr val="004AAD"/>
                </a:solidFill>
                <a:latin typeface="Poppins Bold"/>
                <a:ea typeface="Poppins Bold"/>
                <a:cs typeface="Poppins Bold"/>
                <a:sym typeface="Poppins Bold"/>
              </a:rPr>
              <a:t>AI-Powered Insights:</a:t>
            </a:r>
            <a:r>
              <a:rPr lang="en-US" sz="2241" b="1">
                <a:solidFill>
                  <a:srgbClr val="000000"/>
                </a:solidFill>
                <a:latin typeface="Poppins Bold"/>
                <a:ea typeface="Poppins Bold"/>
                <a:cs typeface="Poppins Bold"/>
                <a:sym typeface="Poppins Bold"/>
              </a:rPr>
              <a:t> </a:t>
            </a:r>
            <a:r>
              <a:rPr lang="en-US" sz="2241">
                <a:solidFill>
                  <a:srgbClr val="000000"/>
                </a:solidFill>
                <a:latin typeface="Poppins"/>
                <a:ea typeface="Poppins"/>
                <a:cs typeface="Poppins"/>
                <a:sym typeface="Poppins"/>
              </a:rPr>
              <a:t>Real-time analytics for smarter decision-making.</a:t>
            </a:r>
          </a:p>
          <a:p>
            <a:pPr algn="l">
              <a:lnSpc>
                <a:spcPts val="3138"/>
              </a:lnSpc>
              <a:spcBef>
                <a:spcPct val="0"/>
              </a:spcBef>
            </a:pPr>
            <a:endParaRPr lang="en-US" sz="2241">
              <a:solidFill>
                <a:srgbClr val="000000"/>
              </a:solidFill>
              <a:latin typeface="Poppins"/>
              <a:ea typeface="Poppins"/>
              <a:cs typeface="Poppins"/>
              <a:sym typeface="Poppins"/>
            </a:endParaRPr>
          </a:p>
        </p:txBody>
      </p:sp>
      <p:sp>
        <p:nvSpPr>
          <p:cNvPr id="18" name="TextBox 18"/>
          <p:cNvSpPr txBox="1"/>
          <p:nvPr/>
        </p:nvSpPr>
        <p:spPr>
          <a:xfrm>
            <a:off x="363481" y="1711860"/>
            <a:ext cx="7585148" cy="1301136"/>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8280"/>
              </a:lnSpc>
            </a:pPr>
            <a:r>
              <a:rPr lang="en-US" sz="9000" b="1" spc="-432" dirty="0">
                <a:solidFill>
                  <a:srgbClr val="124E9D"/>
                </a:solidFill>
                <a:latin typeface="Arial Bold"/>
                <a:ea typeface="Arial Bold"/>
                <a:cs typeface="Arial Bold"/>
                <a:sym typeface="Arial Bold"/>
              </a:rPr>
              <a:t>Our Services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869721" y="-3869722"/>
            <a:ext cx="10548558" cy="18287999"/>
            <a:chOff x="0" y="0"/>
            <a:chExt cx="2781632" cy="5109385"/>
          </a:xfrm>
        </p:grpSpPr>
        <p:sp>
          <p:nvSpPr>
            <p:cNvPr id="3" name="Freeform 3"/>
            <p:cNvSpPr/>
            <p:nvPr/>
          </p:nvSpPr>
          <p:spPr>
            <a:xfrm>
              <a:off x="0" y="0"/>
              <a:ext cx="2781632" cy="5109385"/>
            </a:xfrm>
            <a:custGeom>
              <a:avLst/>
              <a:gdLst/>
              <a:ahLst/>
              <a:cxnLst/>
              <a:rect l="l" t="t" r="r" b="b"/>
              <a:pathLst>
                <a:path w="2781632" h="5109385">
                  <a:moveTo>
                    <a:pt x="0" y="0"/>
                  </a:moveTo>
                  <a:lnTo>
                    <a:pt x="2781632" y="0"/>
                  </a:lnTo>
                  <a:lnTo>
                    <a:pt x="2781632" y="5109385"/>
                  </a:lnTo>
                  <a:lnTo>
                    <a:pt x="0" y="5109385"/>
                  </a:ln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0" y="-38100"/>
              <a:ext cx="2781632" cy="514748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158347"/>
            <a:ext cx="18380131" cy="1390210"/>
            <a:chOff x="0" y="0"/>
            <a:chExt cx="4865122" cy="331896"/>
          </a:xfrm>
        </p:grpSpPr>
        <p:sp>
          <p:nvSpPr>
            <p:cNvPr id="6" name="Freeform 6"/>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E9E9E9"/>
            </a:solidFill>
          </p:spPr>
        </p:sp>
        <p:sp>
          <p:nvSpPr>
            <p:cNvPr id="7" name="TextBox 7"/>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5412463"/>
            <a:ext cx="18288000" cy="3745885"/>
            <a:chOff x="0" y="0"/>
            <a:chExt cx="5033363" cy="986570"/>
          </a:xfrm>
        </p:grpSpPr>
        <p:sp>
          <p:nvSpPr>
            <p:cNvPr id="9" name="Freeform 9"/>
            <p:cNvSpPr/>
            <p:nvPr/>
          </p:nvSpPr>
          <p:spPr>
            <a:xfrm>
              <a:off x="0" y="0"/>
              <a:ext cx="5033363" cy="986570"/>
            </a:xfrm>
            <a:custGeom>
              <a:avLst/>
              <a:gdLst/>
              <a:ahLst/>
              <a:cxnLst/>
              <a:rect l="l" t="t" r="r" b="b"/>
              <a:pathLst>
                <a:path w="5033363" h="986570">
                  <a:moveTo>
                    <a:pt x="11748" y="0"/>
                  </a:moveTo>
                  <a:lnTo>
                    <a:pt x="5021615" y="0"/>
                  </a:lnTo>
                  <a:cubicBezTo>
                    <a:pt x="5028104" y="0"/>
                    <a:pt x="5033363" y="5260"/>
                    <a:pt x="5033363" y="11748"/>
                  </a:cubicBezTo>
                  <a:lnTo>
                    <a:pt x="5033363" y="974822"/>
                  </a:lnTo>
                  <a:cubicBezTo>
                    <a:pt x="5033363" y="981311"/>
                    <a:pt x="5028104" y="986570"/>
                    <a:pt x="5021615" y="986570"/>
                  </a:cubicBezTo>
                  <a:lnTo>
                    <a:pt x="11748" y="986570"/>
                  </a:lnTo>
                  <a:cubicBezTo>
                    <a:pt x="5260" y="986570"/>
                    <a:pt x="0" y="981311"/>
                    <a:pt x="0" y="974822"/>
                  </a:cubicBezTo>
                  <a:lnTo>
                    <a:pt x="0" y="11748"/>
                  </a:lnTo>
                  <a:cubicBezTo>
                    <a:pt x="0" y="5260"/>
                    <a:pt x="5260" y="0"/>
                    <a:pt x="11748" y="0"/>
                  </a:cubicBezTo>
                  <a:close/>
                </a:path>
              </a:pathLst>
            </a:custGeom>
            <a:solidFill>
              <a:srgbClr val="FFFFFF"/>
            </a:solidFill>
          </p:spPr>
        </p:sp>
        <p:sp>
          <p:nvSpPr>
            <p:cNvPr id="10" name="TextBox 10"/>
            <p:cNvSpPr txBox="1"/>
            <p:nvPr/>
          </p:nvSpPr>
          <p:spPr>
            <a:xfrm>
              <a:off x="0" y="-38100"/>
              <a:ext cx="5033363" cy="102467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90014" y="4999780"/>
            <a:ext cx="5785997" cy="900768"/>
            <a:chOff x="0" y="0"/>
            <a:chExt cx="1523884" cy="237239"/>
          </a:xfrm>
          <a:effectLst>
            <a:outerShdw blurRad="50800" dist="38100" dir="5400000" algn="t" rotWithShape="0">
              <a:prstClr val="black">
                <a:alpha val="40000"/>
              </a:prstClr>
            </a:outerShdw>
          </a:effectLst>
        </p:grpSpPr>
        <p:sp>
          <p:nvSpPr>
            <p:cNvPr id="12" name="Freeform 12"/>
            <p:cNvSpPr/>
            <p:nvPr/>
          </p:nvSpPr>
          <p:spPr>
            <a:xfrm>
              <a:off x="0" y="0"/>
              <a:ext cx="1523884" cy="237239"/>
            </a:xfrm>
            <a:custGeom>
              <a:avLst/>
              <a:gdLst/>
              <a:ahLst/>
              <a:cxnLst/>
              <a:rect l="l" t="t" r="r" b="b"/>
              <a:pathLst>
                <a:path w="1523884" h="237239">
                  <a:moveTo>
                    <a:pt x="14718" y="0"/>
                  </a:moveTo>
                  <a:lnTo>
                    <a:pt x="1509166" y="0"/>
                  </a:lnTo>
                  <a:cubicBezTo>
                    <a:pt x="1517294" y="0"/>
                    <a:pt x="1523884" y="6590"/>
                    <a:pt x="1523884" y="14718"/>
                  </a:cubicBezTo>
                  <a:lnTo>
                    <a:pt x="1523884" y="222521"/>
                  </a:lnTo>
                  <a:cubicBezTo>
                    <a:pt x="1523884" y="230650"/>
                    <a:pt x="1517294" y="237239"/>
                    <a:pt x="1509166" y="237239"/>
                  </a:cubicBezTo>
                  <a:lnTo>
                    <a:pt x="14718" y="237239"/>
                  </a:lnTo>
                  <a:cubicBezTo>
                    <a:pt x="10815" y="237239"/>
                    <a:pt x="7071" y="235689"/>
                    <a:pt x="4311" y="232928"/>
                  </a:cubicBezTo>
                  <a:cubicBezTo>
                    <a:pt x="1551" y="230168"/>
                    <a:pt x="0" y="226424"/>
                    <a:pt x="0" y="222521"/>
                  </a:cubicBezTo>
                  <a:lnTo>
                    <a:pt x="0" y="14718"/>
                  </a:lnTo>
                  <a:cubicBezTo>
                    <a:pt x="0" y="6590"/>
                    <a:pt x="6590" y="0"/>
                    <a:pt x="14718" y="0"/>
                  </a:cubicBezTo>
                  <a:close/>
                </a:path>
              </a:pathLst>
            </a:custGeom>
            <a:solidFill>
              <a:srgbClr val="124E9D"/>
            </a:solidFill>
          </p:spPr>
        </p:sp>
        <p:sp>
          <p:nvSpPr>
            <p:cNvPr id="13" name="TextBox 13"/>
            <p:cNvSpPr txBox="1"/>
            <p:nvPr/>
          </p:nvSpPr>
          <p:spPr>
            <a:xfrm>
              <a:off x="0" y="-38100"/>
              <a:ext cx="1523884" cy="27533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756900" y="9531832"/>
            <a:ext cx="1502400" cy="513199"/>
            <a:chOff x="0" y="0"/>
            <a:chExt cx="1189743" cy="406400"/>
          </a:xfrm>
        </p:grpSpPr>
        <p:sp>
          <p:nvSpPr>
            <p:cNvPr id="15" name="Freeform 15"/>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6" name="TextBox 16"/>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095739" y="9617420"/>
            <a:ext cx="824722" cy="342025"/>
            <a:chOff x="0" y="0"/>
            <a:chExt cx="1959899" cy="812800"/>
          </a:xfrm>
        </p:grpSpPr>
        <p:sp>
          <p:nvSpPr>
            <p:cNvPr id="18" name="Freeform 18"/>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9" name="TextBox 19"/>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2"/>
            <a:stretch>
              <a:fillRect/>
            </a:stretch>
          </a:blipFill>
        </p:spPr>
      </p:sp>
      <p:grpSp>
        <p:nvGrpSpPr>
          <p:cNvPr id="21" name="Group 21"/>
          <p:cNvGrpSpPr/>
          <p:nvPr/>
        </p:nvGrpSpPr>
        <p:grpSpPr>
          <a:xfrm>
            <a:off x="4571283" y="6791973"/>
            <a:ext cx="1417798" cy="1417798"/>
            <a:chOff x="0" y="0"/>
            <a:chExt cx="812800" cy="812800"/>
          </a:xfrm>
        </p:grpSpPr>
        <p:sp>
          <p:nvSpPr>
            <p:cNvPr id="22" name="Freeform 22"/>
            <p:cNvSpPr/>
            <p:nvPr/>
          </p:nvSpPr>
          <p:spPr>
            <a:xfrm>
              <a:off x="0" y="0"/>
              <a:ext cx="812800" cy="812800"/>
            </a:xfrm>
            <a:custGeom>
              <a:avLst/>
              <a:gdLst/>
              <a:ahLst/>
              <a:cxnLst/>
              <a:rect l="l" t="t" r="r" b="b"/>
              <a:pathLst>
                <a:path w="812800" h="812800">
                  <a:moveTo>
                    <a:pt x="125592" y="0"/>
                  </a:moveTo>
                  <a:lnTo>
                    <a:pt x="687208" y="0"/>
                  </a:lnTo>
                  <a:cubicBezTo>
                    <a:pt x="720517" y="0"/>
                    <a:pt x="752462" y="13232"/>
                    <a:pt x="776015" y="36785"/>
                  </a:cubicBezTo>
                  <a:cubicBezTo>
                    <a:pt x="799568" y="60338"/>
                    <a:pt x="812800" y="92283"/>
                    <a:pt x="812800" y="125592"/>
                  </a:cubicBezTo>
                  <a:lnTo>
                    <a:pt x="812800" y="687208"/>
                  </a:lnTo>
                  <a:cubicBezTo>
                    <a:pt x="812800" y="720517"/>
                    <a:pt x="799568" y="752462"/>
                    <a:pt x="776015" y="776015"/>
                  </a:cubicBezTo>
                  <a:cubicBezTo>
                    <a:pt x="752462" y="799568"/>
                    <a:pt x="720517" y="812800"/>
                    <a:pt x="687208" y="812800"/>
                  </a:cubicBezTo>
                  <a:lnTo>
                    <a:pt x="125592" y="812800"/>
                  </a:lnTo>
                  <a:cubicBezTo>
                    <a:pt x="92283" y="812800"/>
                    <a:pt x="60338" y="799568"/>
                    <a:pt x="36785" y="776015"/>
                  </a:cubicBezTo>
                  <a:cubicBezTo>
                    <a:pt x="13232" y="752462"/>
                    <a:pt x="0" y="720517"/>
                    <a:pt x="0" y="687208"/>
                  </a:cubicBezTo>
                  <a:lnTo>
                    <a:pt x="0" y="125592"/>
                  </a:lnTo>
                  <a:cubicBezTo>
                    <a:pt x="0" y="92283"/>
                    <a:pt x="13232" y="60338"/>
                    <a:pt x="36785" y="36785"/>
                  </a:cubicBezTo>
                  <a:cubicBezTo>
                    <a:pt x="60338" y="13232"/>
                    <a:pt x="92283" y="0"/>
                    <a:pt x="125592" y="0"/>
                  </a:cubicBezTo>
                  <a:close/>
                </a:path>
              </a:pathLst>
            </a:custGeom>
            <a:blipFill>
              <a:blip r:embed="rId3"/>
              <a:stretch>
                <a:fillRect/>
              </a:stretch>
            </a:blipFill>
          </p:spPr>
        </p:sp>
      </p:grpSp>
      <p:grpSp>
        <p:nvGrpSpPr>
          <p:cNvPr id="23" name="Group 23"/>
          <p:cNvGrpSpPr/>
          <p:nvPr/>
        </p:nvGrpSpPr>
        <p:grpSpPr>
          <a:xfrm>
            <a:off x="3034093" y="6791973"/>
            <a:ext cx="1417798" cy="1417798"/>
            <a:chOff x="0" y="0"/>
            <a:chExt cx="812800" cy="812800"/>
          </a:xfrm>
        </p:grpSpPr>
        <p:sp>
          <p:nvSpPr>
            <p:cNvPr id="24" name="Freeform 24"/>
            <p:cNvSpPr/>
            <p:nvPr/>
          </p:nvSpPr>
          <p:spPr>
            <a:xfrm>
              <a:off x="0" y="0"/>
              <a:ext cx="812800" cy="812800"/>
            </a:xfrm>
            <a:custGeom>
              <a:avLst/>
              <a:gdLst/>
              <a:ahLst/>
              <a:cxnLst/>
              <a:rect l="l" t="t" r="r" b="b"/>
              <a:pathLst>
                <a:path w="812800" h="812800">
                  <a:moveTo>
                    <a:pt x="125592" y="0"/>
                  </a:moveTo>
                  <a:lnTo>
                    <a:pt x="687208" y="0"/>
                  </a:lnTo>
                  <a:cubicBezTo>
                    <a:pt x="720517" y="0"/>
                    <a:pt x="752462" y="13232"/>
                    <a:pt x="776015" y="36785"/>
                  </a:cubicBezTo>
                  <a:cubicBezTo>
                    <a:pt x="799568" y="60338"/>
                    <a:pt x="812800" y="92283"/>
                    <a:pt x="812800" y="125592"/>
                  </a:cubicBezTo>
                  <a:lnTo>
                    <a:pt x="812800" y="687208"/>
                  </a:lnTo>
                  <a:cubicBezTo>
                    <a:pt x="812800" y="720517"/>
                    <a:pt x="799568" y="752462"/>
                    <a:pt x="776015" y="776015"/>
                  </a:cubicBezTo>
                  <a:cubicBezTo>
                    <a:pt x="752462" y="799568"/>
                    <a:pt x="720517" y="812800"/>
                    <a:pt x="687208" y="812800"/>
                  </a:cubicBezTo>
                  <a:lnTo>
                    <a:pt x="125592" y="812800"/>
                  </a:lnTo>
                  <a:cubicBezTo>
                    <a:pt x="92283" y="812800"/>
                    <a:pt x="60338" y="799568"/>
                    <a:pt x="36785" y="776015"/>
                  </a:cubicBezTo>
                  <a:cubicBezTo>
                    <a:pt x="13232" y="752462"/>
                    <a:pt x="0" y="720517"/>
                    <a:pt x="0" y="687208"/>
                  </a:cubicBezTo>
                  <a:lnTo>
                    <a:pt x="0" y="125592"/>
                  </a:lnTo>
                  <a:cubicBezTo>
                    <a:pt x="0" y="92283"/>
                    <a:pt x="13232" y="60338"/>
                    <a:pt x="36785" y="36785"/>
                  </a:cubicBezTo>
                  <a:cubicBezTo>
                    <a:pt x="60338" y="13232"/>
                    <a:pt x="92283" y="0"/>
                    <a:pt x="125592" y="0"/>
                  </a:cubicBezTo>
                  <a:close/>
                </a:path>
              </a:pathLst>
            </a:custGeom>
            <a:blipFill>
              <a:blip r:embed="rId4"/>
              <a:stretch>
                <a:fillRect l="-38888" r="-38888"/>
              </a:stretch>
            </a:blipFill>
          </p:spPr>
        </p:sp>
      </p:grpSp>
      <p:grpSp>
        <p:nvGrpSpPr>
          <p:cNvPr id="25" name="Group 25"/>
          <p:cNvGrpSpPr/>
          <p:nvPr/>
        </p:nvGrpSpPr>
        <p:grpSpPr>
          <a:xfrm>
            <a:off x="8231442" y="6904078"/>
            <a:ext cx="1495767" cy="1495767"/>
            <a:chOff x="0" y="0"/>
            <a:chExt cx="812800" cy="812800"/>
          </a:xfrm>
        </p:grpSpPr>
        <p:sp>
          <p:nvSpPr>
            <p:cNvPr id="26" name="Freeform 26"/>
            <p:cNvSpPr/>
            <p:nvPr/>
          </p:nvSpPr>
          <p:spPr>
            <a:xfrm>
              <a:off x="0" y="0"/>
              <a:ext cx="812800" cy="812800"/>
            </a:xfrm>
            <a:custGeom>
              <a:avLst/>
              <a:gdLst/>
              <a:ahLst/>
              <a:cxnLst/>
              <a:rect l="l" t="t" r="r" b="b"/>
              <a:pathLst>
                <a:path w="812800" h="812800">
                  <a:moveTo>
                    <a:pt x="119045" y="0"/>
                  </a:moveTo>
                  <a:lnTo>
                    <a:pt x="693755" y="0"/>
                  </a:lnTo>
                  <a:cubicBezTo>
                    <a:pt x="725327" y="0"/>
                    <a:pt x="755607" y="12542"/>
                    <a:pt x="777932" y="34868"/>
                  </a:cubicBezTo>
                  <a:cubicBezTo>
                    <a:pt x="800258" y="57193"/>
                    <a:pt x="812800" y="87473"/>
                    <a:pt x="812800" y="119045"/>
                  </a:cubicBezTo>
                  <a:lnTo>
                    <a:pt x="812800" y="693755"/>
                  </a:lnTo>
                  <a:cubicBezTo>
                    <a:pt x="812800" y="725327"/>
                    <a:pt x="800258" y="755607"/>
                    <a:pt x="777932" y="777932"/>
                  </a:cubicBezTo>
                  <a:cubicBezTo>
                    <a:pt x="755607" y="800258"/>
                    <a:pt x="725327" y="812800"/>
                    <a:pt x="693755" y="812800"/>
                  </a:cubicBezTo>
                  <a:lnTo>
                    <a:pt x="119045" y="812800"/>
                  </a:lnTo>
                  <a:cubicBezTo>
                    <a:pt x="87473" y="812800"/>
                    <a:pt x="57193" y="800258"/>
                    <a:pt x="34868" y="777932"/>
                  </a:cubicBezTo>
                  <a:cubicBezTo>
                    <a:pt x="12542" y="755607"/>
                    <a:pt x="0" y="725327"/>
                    <a:pt x="0" y="693755"/>
                  </a:cubicBezTo>
                  <a:lnTo>
                    <a:pt x="0" y="119045"/>
                  </a:lnTo>
                  <a:cubicBezTo>
                    <a:pt x="0" y="87473"/>
                    <a:pt x="12542" y="57193"/>
                    <a:pt x="34868" y="34868"/>
                  </a:cubicBezTo>
                  <a:cubicBezTo>
                    <a:pt x="57193" y="12542"/>
                    <a:pt x="87473" y="0"/>
                    <a:pt x="119045" y="0"/>
                  </a:cubicBezTo>
                  <a:close/>
                </a:path>
              </a:pathLst>
            </a:custGeom>
            <a:blipFill>
              <a:blip r:embed="rId5"/>
              <a:stretch>
                <a:fillRect/>
              </a:stretch>
            </a:blipFill>
          </p:spPr>
        </p:sp>
      </p:grpSp>
      <p:grpSp>
        <p:nvGrpSpPr>
          <p:cNvPr id="27" name="Group 27"/>
          <p:cNvGrpSpPr/>
          <p:nvPr/>
        </p:nvGrpSpPr>
        <p:grpSpPr>
          <a:xfrm>
            <a:off x="9854516" y="6904078"/>
            <a:ext cx="1495767" cy="1495767"/>
            <a:chOff x="0" y="0"/>
            <a:chExt cx="812800" cy="812800"/>
          </a:xfrm>
        </p:grpSpPr>
        <p:sp>
          <p:nvSpPr>
            <p:cNvPr id="28" name="Freeform 28"/>
            <p:cNvSpPr/>
            <p:nvPr/>
          </p:nvSpPr>
          <p:spPr>
            <a:xfrm>
              <a:off x="0" y="0"/>
              <a:ext cx="812800" cy="812800"/>
            </a:xfrm>
            <a:custGeom>
              <a:avLst/>
              <a:gdLst/>
              <a:ahLst/>
              <a:cxnLst/>
              <a:rect l="l" t="t" r="r" b="b"/>
              <a:pathLst>
                <a:path w="812800" h="812800">
                  <a:moveTo>
                    <a:pt x="119045" y="0"/>
                  </a:moveTo>
                  <a:lnTo>
                    <a:pt x="693755" y="0"/>
                  </a:lnTo>
                  <a:cubicBezTo>
                    <a:pt x="725327" y="0"/>
                    <a:pt x="755607" y="12542"/>
                    <a:pt x="777932" y="34868"/>
                  </a:cubicBezTo>
                  <a:cubicBezTo>
                    <a:pt x="800258" y="57193"/>
                    <a:pt x="812800" y="87473"/>
                    <a:pt x="812800" y="119045"/>
                  </a:cubicBezTo>
                  <a:lnTo>
                    <a:pt x="812800" y="693755"/>
                  </a:lnTo>
                  <a:cubicBezTo>
                    <a:pt x="812800" y="725327"/>
                    <a:pt x="800258" y="755607"/>
                    <a:pt x="777932" y="777932"/>
                  </a:cubicBezTo>
                  <a:cubicBezTo>
                    <a:pt x="755607" y="800258"/>
                    <a:pt x="725327" y="812800"/>
                    <a:pt x="693755" y="812800"/>
                  </a:cubicBezTo>
                  <a:lnTo>
                    <a:pt x="119045" y="812800"/>
                  </a:lnTo>
                  <a:cubicBezTo>
                    <a:pt x="87473" y="812800"/>
                    <a:pt x="57193" y="800258"/>
                    <a:pt x="34868" y="777932"/>
                  </a:cubicBezTo>
                  <a:cubicBezTo>
                    <a:pt x="12542" y="755607"/>
                    <a:pt x="0" y="725327"/>
                    <a:pt x="0" y="693755"/>
                  </a:cubicBezTo>
                  <a:lnTo>
                    <a:pt x="0" y="119045"/>
                  </a:lnTo>
                  <a:cubicBezTo>
                    <a:pt x="0" y="87473"/>
                    <a:pt x="12542" y="57193"/>
                    <a:pt x="34868" y="34868"/>
                  </a:cubicBezTo>
                  <a:cubicBezTo>
                    <a:pt x="57193" y="12542"/>
                    <a:pt x="87473" y="0"/>
                    <a:pt x="119045" y="0"/>
                  </a:cubicBezTo>
                  <a:close/>
                </a:path>
              </a:pathLst>
            </a:custGeom>
            <a:blipFill>
              <a:blip r:embed="rId6"/>
              <a:stretch>
                <a:fillRect/>
              </a:stretch>
            </a:blipFill>
          </p:spPr>
        </p:sp>
      </p:grpSp>
      <p:grpSp>
        <p:nvGrpSpPr>
          <p:cNvPr id="29" name="Group 29"/>
          <p:cNvGrpSpPr/>
          <p:nvPr/>
        </p:nvGrpSpPr>
        <p:grpSpPr>
          <a:xfrm>
            <a:off x="11477589" y="6904078"/>
            <a:ext cx="1495767" cy="1495767"/>
            <a:chOff x="0" y="0"/>
            <a:chExt cx="812800" cy="812800"/>
          </a:xfrm>
        </p:grpSpPr>
        <p:sp>
          <p:nvSpPr>
            <p:cNvPr id="30" name="Freeform 30"/>
            <p:cNvSpPr/>
            <p:nvPr/>
          </p:nvSpPr>
          <p:spPr>
            <a:xfrm>
              <a:off x="0" y="0"/>
              <a:ext cx="812800" cy="812800"/>
            </a:xfrm>
            <a:custGeom>
              <a:avLst/>
              <a:gdLst/>
              <a:ahLst/>
              <a:cxnLst/>
              <a:rect l="l" t="t" r="r" b="b"/>
              <a:pathLst>
                <a:path w="812800" h="812800">
                  <a:moveTo>
                    <a:pt x="119045" y="0"/>
                  </a:moveTo>
                  <a:lnTo>
                    <a:pt x="693755" y="0"/>
                  </a:lnTo>
                  <a:cubicBezTo>
                    <a:pt x="725327" y="0"/>
                    <a:pt x="755607" y="12542"/>
                    <a:pt x="777932" y="34868"/>
                  </a:cubicBezTo>
                  <a:cubicBezTo>
                    <a:pt x="800258" y="57193"/>
                    <a:pt x="812800" y="87473"/>
                    <a:pt x="812800" y="119045"/>
                  </a:cubicBezTo>
                  <a:lnTo>
                    <a:pt x="812800" y="693755"/>
                  </a:lnTo>
                  <a:cubicBezTo>
                    <a:pt x="812800" y="725327"/>
                    <a:pt x="800258" y="755607"/>
                    <a:pt x="777932" y="777932"/>
                  </a:cubicBezTo>
                  <a:cubicBezTo>
                    <a:pt x="755607" y="800258"/>
                    <a:pt x="725327" y="812800"/>
                    <a:pt x="693755" y="812800"/>
                  </a:cubicBezTo>
                  <a:lnTo>
                    <a:pt x="119045" y="812800"/>
                  </a:lnTo>
                  <a:cubicBezTo>
                    <a:pt x="87473" y="812800"/>
                    <a:pt x="57193" y="800258"/>
                    <a:pt x="34868" y="777932"/>
                  </a:cubicBezTo>
                  <a:cubicBezTo>
                    <a:pt x="12542" y="755607"/>
                    <a:pt x="0" y="725327"/>
                    <a:pt x="0" y="693755"/>
                  </a:cubicBezTo>
                  <a:lnTo>
                    <a:pt x="0" y="119045"/>
                  </a:lnTo>
                  <a:cubicBezTo>
                    <a:pt x="0" y="87473"/>
                    <a:pt x="12542" y="57193"/>
                    <a:pt x="34868" y="34868"/>
                  </a:cubicBezTo>
                  <a:cubicBezTo>
                    <a:pt x="57193" y="12542"/>
                    <a:pt x="87473" y="0"/>
                    <a:pt x="119045" y="0"/>
                  </a:cubicBezTo>
                  <a:close/>
                </a:path>
              </a:pathLst>
            </a:custGeom>
            <a:blipFill>
              <a:blip r:embed="rId7"/>
              <a:stretch>
                <a:fillRect/>
              </a:stretch>
            </a:blipFill>
          </p:spPr>
        </p:sp>
      </p:grpSp>
      <p:grpSp>
        <p:nvGrpSpPr>
          <p:cNvPr id="31" name="Group 31"/>
          <p:cNvGrpSpPr/>
          <p:nvPr/>
        </p:nvGrpSpPr>
        <p:grpSpPr>
          <a:xfrm>
            <a:off x="13100662" y="6904078"/>
            <a:ext cx="1495767" cy="1495767"/>
            <a:chOff x="0" y="0"/>
            <a:chExt cx="812800" cy="812800"/>
          </a:xfrm>
        </p:grpSpPr>
        <p:sp>
          <p:nvSpPr>
            <p:cNvPr id="32" name="Freeform 32"/>
            <p:cNvSpPr/>
            <p:nvPr/>
          </p:nvSpPr>
          <p:spPr>
            <a:xfrm>
              <a:off x="0" y="0"/>
              <a:ext cx="812800" cy="812800"/>
            </a:xfrm>
            <a:custGeom>
              <a:avLst/>
              <a:gdLst/>
              <a:ahLst/>
              <a:cxnLst/>
              <a:rect l="l" t="t" r="r" b="b"/>
              <a:pathLst>
                <a:path w="812800" h="812800">
                  <a:moveTo>
                    <a:pt x="119045" y="0"/>
                  </a:moveTo>
                  <a:lnTo>
                    <a:pt x="693755" y="0"/>
                  </a:lnTo>
                  <a:cubicBezTo>
                    <a:pt x="725327" y="0"/>
                    <a:pt x="755607" y="12542"/>
                    <a:pt x="777932" y="34868"/>
                  </a:cubicBezTo>
                  <a:cubicBezTo>
                    <a:pt x="800258" y="57193"/>
                    <a:pt x="812800" y="87473"/>
                    <a:pt x="812800" y="119045"/>
                  </a:cubicBezTo>
                  <a:lnTo>
                    <a:pt x="812800" y="693755"/>
                  </a:lnTo>
                  <a:cubicBezTo>
                    <a:pt x="812800" y="725327"/>
                    <a:pt x="800258" y="755607"/>
                    <a:pt x="777932" y="777932"/>
                  </a:cubicBezTo>
                  <a:cubicBezTo>
                    <a:pt x="755607" y="800258"/>
                    <a:pt x="725327" y="812800"/>
                    <a:pt x="693755" y="812800"/>
                  </a:cubicBezTo>
                  <a:lnTo>
                    <a:pt x="119045" y="812800"/>
                  </a:lnTo>
                  <a:cubicBezTo>
                    <a:pt x="87473" y="812800"/>
                    <a:pt x="57193" y="800258"/>
                    <a:pt x="34868" y="777932"/>
                  </a:cubicBezTo>
                  <a:cubicBezTo>
                    <a:pt x="12542" y="755607"/>
                    <a:pt x="0" y="725327"/>
                    <a:pt x="0" y="693755"/>
                  </a:cubicBezTo>
                  <a:lnTo>
                    <a:pt x="0" y="119045"/>
                  </a:lnTo>
                  <a:cubicBezTo>
                    <a:pt x="0" y="87473"/>
                    <a:pt x="12542" y="57193"/>
                    <a:pt x="34868" y="34868"/>
                  </a:cubicBezTo>
                  <a:cubicBezTo>
                    <a:pt x="57193" y="12542"/>
                    <a:pt x="87473" y="0"/>
                    <a:pt x="119045" y="0"/>
                  </a:cubicBezTo>
                  <a:close/>
                </a:path>
              </a:pathLst>
            </a:custGeom>
            <a:blipFill>
              <a:blip r:embed="rId3"/>
              <a:stretch>
                <a:fillRect/>
              </a:stretch>
            </a:blipFill>
          </p:spPr>
        </p:sp>
      </p:grpSp>
      <p:grpSp>
        <p:nvGrpSpPr>
          <p:cNvPr id="33" name="Group 33"/>
          <p:cNvGrpSpPr/>
          <p:nvPr/>
        </p:nvGrpSpPr>
        <p:grpSpPr>
          <a:xfrm>
            <a:off x="16346808" y="6904078"/>
            <a:ext cx="1495767" cy="1495767"/>
            <a:chOff x="0" y="0"/>
            <a:chExt cx="812800" cy="812800"/>
          </a:xfrm>
        </p:grpSpPr>
        <p:sp>
          <p:nvSpPr>
            <p:cNvPr id="34" name="Freeform 34"/>
            <p:cNvSpPr/>
            <p:nvPr/>
          </p:nvSpPr>
          <p:spPr>
            <a:xfrm>
              <a:off x="0" y="0"/>
              <a:ext cx="812800" cy="812800"/>
            </a:xfrm>
            <a:custGeom>
              <a:avLst/>
              <a:gdLst/>
              <a:ahLst/>
              <a:cxnLst/>
              <a:rect l="l" t="t" r="r" b="b"/>
              <a:pathLst>
                <a:path w="812800" h="812800">
                  <a:moveTo>
                    <a:pt x="119045" y="0"/>
                  </a:moveTo>
                  <a:lnTo>
                    <a:pt x="693755" y="0"/>
                  </a:lnTo>
                  <a:cubicBezTo>
                    <a:pt x="725327" y="0"/>
                    <a:pt x="755607" y="12542"/>
                    <a:pt x="777932" y="34868"/>
                  </a:cubicBezTo>
                  <a:cubicBezTo>
                    <a:pt x="800258" y="57193"/>
                    <a:pt x="812800" y="87473"/>
                    <a:pt x="812800" y="119045"/>
                  </a:cubicBezTo>
                  <a:lnTo>
                    <a:pt x="812800" y="693755"/>
                  </a:lnTo>
                  <a:cubicBezTo>
                    <a:pt x="812800" y="725327"/>
                    <a:pt x="800258" y="755607"/>
                    <a:pt x="777932" y="777932"/>
                  </a:cubicBezTo>
                  <a:cubicBezTo>
                    <a:pt x="755607" y="800258"/>
                    <a:pt x="725327" y="812800"/>
                    <a:pt x="693755" y="812800"/>
                  </a:cubicBezTo>
                  <a:lnTo>
                    <a:pt x="119045" y="812800"/>
                  </a:lnTo>
                  <a:cubicBezTo>
                    <a:pt x="87473" y="812800"/>
                    <a:pt x="57193" y="800258"/>
                    <a:pt x="34868" y="777932"/>
                  </a:cubicBezTo>
                  <a:cubicBezTo>
                    <a:pt x="12542" y="755607"/>
                    <a:pt x="0" y="725327"/>
                    <a:pt x="0" y="693755"/>
                  </a:cubicBezTo>
                  <a:lnTo>
                    <a:pt x="0" y="119045"/>
                  </a:lnTo>
                  <a:cubicBezTo>
                    <a:pt x="0" y="87473"/>
                    <a:pt x="12542" y="57193"/>
                    <a:pt x="34868" y="34868"/>
                  </a:cubicBezTo>
                  <a:cubicBezTo>
                    <a:pt x="57193" y="12542"/>
                    <a:pt x="87473" y="0"/>
                    <a:pt x="119045" y="0"/>
                  </a:cubicBezTo>
                  <a:close/>
                </a:path>
              </a:pathLst>
            </a:custGeom>
            <a:blipFill>
              <a:blip r:embed="rId8"/>
              <a:stretch>
                <a:fillRect/>
              </a:stretch>
            </a:blipFill>
          </p:spPr>
        </p:sp>
      </p:grpSp>
      <p:grpSp>
        <p:nvGrpSpPr>
          <p:cNvPr id="35" name="Group 35"/>
          <p:cNvGrpSpPr/>
          <p:nvPr/>
        </p:nvGrpSpPr>
        <p:grpSpPr>
          <a:xfrm>
            <a:off x="14723735" y="6904078"/>
            <a:ext cx="1495767" cy="1495767"/>
            <a:chOff x="0" y="0"/>
            <a:chExt cx="812800" cy="812800"/>
          </a:xfrm>
        </p:grpSpPr>
        <p:sp>
          <p:nvSpPr>
            <p:cNvPr id="36" name="Freeform 36"/>
            <p:cNvSpPr/>
            <p:nvPr/>
          </p:nvSpPr>
          <p:spPr>
            <a:xfrm>
              <a:off x="0" y="0"/>
              <a:ext cx="812800" cy="812800"/>
            </a:xfrm>
            <a:custGeom>
              <a:avLst/>
              <a:gdLst/>
              <a:ahLst/>
              <a:cxnLst/>
              <a:rect l="l" t="t" r="r" b="b"/>
              <a:pathLst>
                <a:path w="812800" h="812800">
                  <a:moveTo>
                    <a:pt x="119045" y="0"/>
                  </a:moveTo>
                  <a:lnTo>
                    <a:pt x="693755" y="0"/>
                  </a:lnTo>
                  <a:cubicBezTo>
                    <a:pt x="725327" y="0"/>
                    <a:pt x="755607" y="12542"/>
                    <a:pt x="777932" y="34868"/>
                  </a:cubicBezTo>
                  <a:cubicBezTo>
                    <a:pt x="800258" y="57193"/>
                    <a:pt x="812800" y="87473"/>
                    <a:pt x="812800" y="119045"/>
                  </a:cubicBezTo>
                  <a:lnTo>
                    <a:pt x="812800" y="693755"/>
                  </a:lnTo>
                  <a:cubicBezTo>
                    <a:pt x="812800" y="725327"/>
                    <a:pt x="800258" y="755607"/>
                    <a:pt x="777932" y="777932"/>
                  </a:cubicBezTo>
                  <a:cubicBezTo>
                    <a:pt x="755607" y="800258"/>
                    <a:pt x="725327" y="812800"/>
                    <a:pt x="693755" y="812800"/>
                  </a:cubicBezTo>
                  <a:lnTo>
                    <a:pt x="119045" y="812800"/>
                  </a:lnTo>
                  <a:cubicBezTo>
                    <a:pt x="87473" y="812800"/>
                    <a:pt x="57193" y="800258"/>
                    <a:pt x="34868" y="777932"/>
                  </a:cubicBezTo>
                  <a:cubicBezTo>
                    <a:pt x="12542" y="755607"/>
                    <a:pt x="0" y="725327"/>
                    <a:pt x="0" y="693755"/>
                  </a:cubicBezTo>
                  <a:lnTo>
                    <a:pt x="0" y="119045"/>
                  </a:lnTo>
                  <a:cubicBezTo>
                    <a:pt x="0" y="87473"/>
                    <a:pt x="12542" y="57193"/>
                    <a:pt x="34868" y="34868"/>
                  </a:cubicBezTo>
                  <a:cubicBezTo>
                    <a:pt x="57193" y="12542"/>
                    <a:pt x="87473" y="0"/>
                    <a:pt x="119045" y="0"/>
                  </a:cubicBezTo>
                  <a:close/>
                </a:path>
              </a:pathLst>
            </a:custGeom>
            <a:blipFill>
              <a:blip r:embed="rId9"/>
              <a:stretch>
                <a:fillRect l="-5896" r="-5896"/>
              </a:stretch>
            </a:blipFill>
          </p:spPr>
        </p:sp>
      </p:grpSp>
      <p:grpSp>
        <p:nvGrpSpPr>
          <p:cNvPr id="37" name="Group 37"/>
          <p:cNvGrpSpPr/>
          <p:nvPr/>
        </p:nvGrpSpPr>
        <p:grpSpPr>
          <a:xfrm>
            <a:off x="11763599" y="-137255"/>
            <a:ext cx="6524401" cy="5549718"/>
            <a:chOff x="0" y="0"/>
            <a:chExt cx="1010800" cy="859796"/>
          </a:xfrm>
        </p:grpSpPr>
        <p:sp>
          <p:nvSpPr>
            <p:cNvPr id="38" name="Freeform 38"/>
            <p:cNvSpPr/>
            <p:nvPr/>
          </p:nvSpPr>
          <p:spPr>
            <a:xfrm>
              <a:off x="0" y="0"/>
              <a:ext cx="1010800" cy="859796"/>
            </a:xfrm>
            <a:custGeom>
              <a:avLst/>
              <a:gdLst/>
              <a:ahLst/>
              <a:cxnLst/>
              <a:rect l="l" t="t" r="r" b="b"/>
              <a:pathLst>
                <a:path w="1010800" h="859796">
                  <a:moveTo>
                    <a:pt x="27292" y="0"/>
                  </a:moveTo>
                  <a:lnTo>
                    <a:pt x="983508" y="0"/>
                  </a:lnTo>
                  <a:cubicBezTo>
                    <a:pt x="990747" y="0"/>
                    <a:pt x="997689" y="2875"/>
                    <a:pt x="1002807" y="7994"/>
                  </a:cubicBezTo>
                  <a:cubicBezTo>
                    <a:pt x="1007925" y="13112"/>
                    <a:pt x="1010800" y="20054"/>
                    <a:pt x="1010800" y="27292"/>
                  </a:cubicBezTo>
                  <a:lnTo>
                    <a:pt x="1010800" y="832504"/>
                  </a:lnTo>
                  <a:cubicBezTo>
                    <a:pt x="1010800" y="839743"/>
                    <a:pt x="1007925" y="846685"/>
                    <a:pt x="1002807" y="851803"/>
                  </a:cubicBezTo>
                  <a:cubicBezTo>
                    <a:pt x="997689" y="856921"/>
                    <a:pt x="990747" y="859796"/>
                    <a:pt x="983508" y="859796"/>
                  </a:cubicBezTo>
                  <a:lnTo>
                    <a:pt x="27292" y="859796"/>
                  </a:lnTo>
                  <a:cubicBezTo>
                    <a:pt x="12219" y="859796"/>
                    <a:pt x="0" y="847577"/>
                    <a:pt x="0" y="832504"/>
                  </a:cubicBezTo>
                  <a:lnTo>
                    <a:pt x="0" y="27292"/>
                  </a:lnTo>
                  <a:cubicBezTo>
                    <a:pt x="0" y="20054"/>
                    <a:pt x="2875" y="13112"/>
                    <a:pt x="7994" y="7994"/>
                  </a:cubicBezTo>
                  <a:cubicBezTo>
                    <a:pt x="13112" y="2875"/>
                    <a:pt x="20054" y="0"/>
                    <a:pt x="27292" y="0"/>
                  </a:cubicBezTo>
                  <a:close/>
                </a:path>
              </a:pathLst>
            </a:custGeom>
            <a:blipFill>
              <a:blip r:embed="rId10"/>
              <a:stretch>
                <a:fillRect l="-13716" r="-13716"/>
              </a:stretch>
            </a:blipFill>
          </p:spPr>
        </p:sp>
      </p:grpSp>
      <p:grpSp>
        <p:nvGrpSpPr>
          <p:cNvPr id="39" name="Group 39"/>
          <p:cNvGrpSpPr/>
          <p:nvPr/>
        </p:nvGrpSpPr>
        <p:grpSpPr>
          <a:xfrm>
            <a:off x="10617559" y="5039560"/>
            <a:ext cx="5785997" cy="900768"/>
            <a:chOff x="0" y="0"/>
            <a:chExt cx="1523884" cy="237239"/>
          </a:xfrm>
          <a:effectLst>
            <a:outerShdw blurRad="50800" dist="38100" dir="5400000" algn="t" rotWithShape="0">
              <a:prstClr val="black">
                <a:alpha val="40000"/>
              </a:prstClr>
            </a:outerShdw>
          </a:effectLst>
        </p:grpSpPr>
        <p:sp>
          <p:nvSpPr>
            <p:cNvPr id="40" name="Freeform 40"/>
            <p:cNvSpPr/>
            <p:nvPr/>
          </p:nvSpPr>
          <p:spPr>
            <a:xfrm>
              <a:off x="0" y="0"/>
              <a:ext cx="1523884" cy="237239"/>
            </a:xfrm>
            <a:custGeom>
              <a:avLst/>
              <a:gdLst/>
              <a:ahLst/>
              <a:cxnLst/>
              <a:rect l="l" t="t" r="r" b="b"/>
              <a:pathLst>
                <a:path w="1523884" h="237239">
                  <a:moveTo>
                    <a:pt x="14718" y="0"/>
                  </a:moveTo>
                  <a:lnTo>
                    <a:pt x="1509166" y="0"/>
                  </a:lnTo>
                  <a:cubicBezTo>
                    <a:pt x="1517294" y="0"/>
                    <a:pt x="1523884" y="6590"/>
                    <a:pt x="1523884" y="14718"/>
                  </a:cubicBezTo>
                  <a:lnTo>
                    <a:pt x="1523884" y="222521"/>
                  </a:lnTo>
                  <a:cubicBezTo>
                    <a:pt x="1523884" y="230650"/>
                    <a:pt x="1517294" y="237239"/>
                    <a:pt x="1509166" y="237239"/>
                  </a:cubicBezTo>
                  <a:lnTo>
                    <a:pt x="14718" y="237239"/>
                  </a:lnTo>
                  <a:cubicBezTo>
                    <a:pt x="10815" y="237239"/>
                    <a:pt x="7071" y="235689"/>
                    <a:pt x="4311" y="232928"/>
                  </a:cubicBezTo>
                  <a:cubicBezTo>
                    <a:pt x="1551" y="230168"/>
                    <a:pt x="0" y="226424"/>
                    <a:pt x="0" y="222521"/>
                  </a:cubicBezTo>
                  <a:lnTo>
                    <a:pt x="0" y="14718"/>
                  </a:lnTo>
                  <a:cubicBezTo>
                    <a:pt x="0" y="6590"/>
                    <a:pt x="6590" y="0"/>
                    <a:pt x="14718" y="0"/>
                  </a:cubicBezTo>
                  <a:close/>
                </a:path>
              </a:pathLst>
            </a:custGeom>
            <a:solidFill>
              <a:srgbClr val="124E9D"/>
            </a:solidFill>
          </p:spPr>
        </p:sp>
        <p:sp>
          <p:nvSpPr>
            <p:cNvPr id="41" name="TextBox 41"/>
            <p:cNvSpPr txBox="1"/>
            <p:nvPr/>
          </p:nvSpPr>
          <p:spPr>
            <a:xfrm>
              <a:off x="0" y="-38100"/>
              <a:ext cx="1523884" cy="275339"/>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10749683" y="5246361"/>
            <a:ext cx="5521749" cy="595302"/>
          </a:xfrm>
          <a:prstGeom prst="rect">
            <a:avLst/>
          </a:prstGeom>
        </p:spPr>
        <p:txBody>
          <a:bodyPr lIns="0" tIns="0" rIns="0" bIns="0" rtlCol="0" anchor="t">
            <a:spAutoFit/>
          </a:bodyPr>
          <a:lstStyle/>
          <a:p>
            <a:pPr algn="ctr">
              <a:lnSpc>
                <a:spcPts val="3790"/>
              </a:lnSpc>
            </a:pPr>
            <a:r>
              <a:rPr lang="en-US" sz="4119" spc="-197">
                <a:solidFill>
                  <a:srgbClr val="FFFFFF"/>
                </a:solidFill>
                <a:latin typeface="Arial"/>
                <a:ea typeface="Arial"/>
                <a:cs typeface="Arial"/>
                <a:sym typeface="Arial"/>
              </a:rPr>
              <a:t>Affiliates</a:t>
            </a:r>
          </a:p>
        </p:txBody>
      </p:sp>
      <p:sp>
        <p:nvSpPr>
          <p:cNvPr id="43" name="TextBox 43"/>
          <p:cNvSpPr txBox="1"/>
          <p:nvPr/>
        </p:nvSpPr>
        <p:spPr>
          <a:xfrm>
            <a:off x="947241" y="2929044"/>
            <a:ext cx="8982137" cy="1118236"/>
          </a:xfrm>
          <a:prstGeom prst="rect">
            <a:avLst/>
          </a:prstGeom>
        </p:spPr>
        <p:txBody>
          <a:bodyPr lIns="0" tIns="0" rIns="0" bIns="0" rtlCol="0" anchor="t">
            <a:spAutoFit/>
          </a:bodyPr>
          <a:lstStyle/>
          <a:p>
            <a:pPr algn="just">
              <a:lnSpc>
                <a:spcPts val="2939"/>
              </a:lnSpc>
              <a:spcBef>
                <a:spcPct val="0"/>
              </a:spcBef>
            </a:pPr>
            <a:r>
              <a:rPr lang="en-US" sz="2099">
                <a:solidFill>
                  <a:srgbClr val="050606"/>
                </a:solidFill>
                <a:latin typeface="Poppins"/>
                <a:ea typeface="Poppins"/>
                <a:cs typeface="Poppins"/>
                <a:sym typeface="Poppins"/>
              </a:rPr>
              <a:t>We are proud to have received several awards and certifications that recognize the quality of our work. Our major projects showcase our expertise in serving key clients across various industries.</a:t>
            </a:r>
          </a:p>
        </p:txBody>
      </p:sp>
      <p:sp>
        <p:nvSpPr>
          <p:cNvPr id="44" name="TextBox 44"/>
          <p:cNvSpPr txBox="1"/>
          <p:nvPr/>
        </p:nvSpPr>
        <p:spPr>
          <a:xfrm>
            <a:off x="1703088" y="5206580"/>
            <a:ext cx="5521749" cy="595302"/>
          </a:xfrm>
          <a:prstGeom prst="rect">
            <a:avLst/>
          </a:prstGeom>
        </p:spPr>
        <p:txBody>
          <a:bodyPr lIns="0" tIns="0" rIns="0" bIns="0" rtlCol="0" anchor="t">
            <a:spAutoFit/>
          </a:bodyPr>
          <a:lstStyle/>
          <a:p>
            <a:pPr algn="ctr">
              <a:lnSpc>
                <a:spcPts val="3790"/>
              </a:lnSpc>
            </a:pPr>
            <a:r>
              <a:rPr lang="en-US" sz="4119" spc="-197">
                <a:solidFill>
                  <a:srgbClr val="FFFFFF"/>
                </a:solidFill>
                <a:latin typeface="Arial"/>
                <a:ea typeface="Arial"/>
                <a:cs typeface="Arial"/>
                <a:sym typeface="Arial"/>
              </a:rPr>
              <a:t>Awards</a:t>
            </a:r>
          </a:p>
        </p:txBody>
      </p:sp>
      <p:sp>
        <p:nvSpPr>
          <p:cNvPr id="45" name="TextBox 45"/>
          <p:cNvSpPr txBox="1"/>
          <p:nvPr/>
        </p:nvSpPr>
        <p:spPr>
          <a:xfrm>
            <a:off x="947241" y="1505348"/>
            <a:ext cx="9655158" cy="1347414"/>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9379"/>
              </a:lnSpc>
            </a:pPr>
            <a:r>
              <a:rPr lang="en-US" sz="7948" b="1" spc="-381" dirty="0">
                <a:solidFill>
                  <a:srgbClr val="124E9D"/>
                </a:solidFill>
                <a:latin typeface="Arial Bold"/>
                <a:ea typeface="Arial Bold"/>
                <a:cs typeface="Arial Bold"/>
                <a:sym typeface="Arial Bold"/>
              </a:rPr>
              <a:t>Major Achievements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10517966" y="3"/>
            <a:ext cx="7732210" cy="7309578"/>
            <a:chOff x="0" y="0"/>
            <a:chExt cx="1238193" cy="1168993"/>
          </a:xfrm>
        </p:grpSpPr>
        <p:sp>
          <p:nvSpPr>
            <p:cNvPr id="3" name="Freeform 3"/>
            <p:cNvSpPr/>
            <p:nvPr/>
          </p:nvSpPr>
          <p:spPr>
            <a:xfrm>
              <a:off x="0" y="0"/>
              <a:ext cx="1238193" cy="1168993"/>
            </a:xfrm>
            <a:custGeom>
              <a:avLst/>
              <a:gdLst/>
              <a:ahLst/>
              <a:cxnLst/>
              <a:rect l="l" t="t" r="r" b="b"/>
              <a:pathLst>
                <a:path w="1238193" h="1168993">
                  <a:moveTo>
                    <a:pt x="42622" y="0"/>
                  </a:moveTo>
                  <a:lnTo>
                    <a:pt x="1195571" y="0"/>
                  </a:lnTo>
                  <a:cubicBezTo>
                    <a:pt x="1206875" y="0"/>
                    <a:pt x="1217716" y="4491"/>
                    <a:pt x="1225709" y="12484"/>
                  </a:cubicBezTo>
                  <a:cubicBezTo>
                    <a:pt x="1233703" y="20477"/>
                    <a:pt x="1238193" y="31318"/>
                    <a:pt x="1238193" y="42622"/>
                  </a:cubicBezTo>
                  <a:lnTo>
                    <a:pt x="1238193" y="1126371"/>
                  </a:lnTo>
                  <a:cubicBezTo>
                    <a:pt x="1238193" y="1149911"/>
                    <a:pt x="1219110" y="1168993"/>
                    <a:pt x="1195571" y="1168993"/>
                  </a:cubicBezTo>
                  <a:lnTo>
                    <a:pt x="42622" y="1168993"/>
                  </a:lnTo>
                  <a:cubicBezTo>
                    <a:pt x="19083" y="1168993"/>
                    <a:pt x="0" y="1149911"/>
                    <a:pt x="0" y="1126371"/>
                  </a:cubicBezTo>
                  <a:lnTo>
                    <a:pt x="0" y="42622"/>
                  </a:lnTo>
                  <a:cubicBezTo>
                    <a:pt x="0" y="19083"/>
                    <a:pt x="19083" y="0"/>
                    <a:pt x="42622" y="0"/>
                  </a:cubicBezTo>
                  <a:close/>
                </a:path>
              </a:pathLst>
            </a:custGeom>
            <a:blipFill>
              <a:blip r:embed="rId2"/>
              <a:stretch>
                <a:fillRect l="-20852" r="-20852"/>
              </a:stretch>
            </a:blipFill>
          </p:spPr>
        </p:sp>
      </p:grpSp>
      <p:grpSp>
        <p:nvGrpSpPr>
          <p:cNvPr id="4" name="Group 4"/>
          <p:cNvGrpSpPr/>
          <p:nvPr/>
        </p:nvGrpSpPr>
        <p:grpSpPr>
          <a:xfrm>
            <a:off x="10517965" y="6044843"/>
            <a:ext cx="7732210" cy="2982818"/>
            <a:chOff x="0" y="0"/>
            <a:chExt cx="1238193" cy="462117"/>
          </a:xfrm>
        </p:grpSpPr>
        <p:sp>
          <p:nvSpPr>
            <p:cNvPr id="5" name="Freeform 5"/>
            <p:cNvSpPr/>
            <p:nvPr/>
          </p:nvSpPr>
          <p:spPr>
            <a:xfrm>
              <a:off x="0" y="0"/>
              <a:ext cx="1238193" cy="462117"/>
            </a:xfrm>
            <a:custGeom>
              <a:avLst/>
              <a:gdLst/>
              <a:ahLst/>
              <a:cxnLst/>
              <a:rect l="l" t="t" r="r" b="b"/>
              <a:pathLst>
                <a:path w="1238193" h="462117">
                  <a:moveTo>
                    <a:pt x="42622" y="0"/>
                  </a:moveTo>
                  <a:lnTo>
                    <a:pt x="1195571" y="0"/>
                  </a:lnTo>
                  <a:cubicBezTo>
                    <a:pt x="1206875" y="0"/>
                    <a:pt x="1217716" y="4491"/>
                    <a:pt x="1225709" y="12484"/>
                  </a:cubicBezTo>
                  <a:cubicBezTo>
                    <a:pt x="1233703" y="20477"/>
                    <a:pt x="1238193" y="31318"/>
                    <a:pt x="1238193" y="42622"/>
                  </a:cubicBezTo>
                  <a:lnTo>
                    <a:pt x="1238193" y="419494"/>
                  </a:lnTo>
                  <a:cubicBezTo>
                    <a:pt x="1238193" y="443034"/>
                    <a:pt x="1219110" y="462117"/>
                    <a:pt x="1195571" y="462117"/>
                  </a:cubicBezTo>
                  <a:lnTo>
                    <a:pt x="42622" y="462117"/>
                  </a:lnTo>
                  <a:cubicBezTo>
                    <a:pt x="19083" y="462117"/>
                    <a:pt x="0" y="443034"/>
                    <a:pt x="0" y="419494"/>
                  </a:cubicBezTo>
                  <a:lnTo>
                    <a:pt x="0" y="42622"/>
                  </a:lnTo>
                  <a:cubicBezTo>
                    <a:pt x="0" y="19083"/>
                    <a:pt x="19083" y="0"/>
                    <a:pt x="42622" y="0"/>
                  </a:cubicBezTo>
                  <a:close/>
                </a:path>
              </a:pathLst>
            </a:custGeom>
            <a:blipFill>
              <a:blip r:embed="rId3"/>
              <a:stretch>
                <a:fillRect t="-1578" b="-1578"/>
              </a:stretch>
            </a:blipFill>
          </p:spPr>
        </p:sp>
      </p:grpSp>
      <p:grpSp>
        <p:nvGrpSpPr>
          <p:cNvPr id="6" name="Group 6"/>
          <p:cNvGrpSpPr/>
          <p:nvPr/>
        </p:nvGrpSpPr>
        <p:grpSpPr>
          <a:xfrm rot="5400000">
            <a:off x="4682359" y="-4682359"/>
            <a:ext cx="9158345" cy="18523069"/>
            <a:chOff x="0" y="-38100"/>
            <a:chExt cx="2474207" cy="4937457"/>
          </a:xfrm>
        </p:grpSpPr>
        <p:sp>
          <p:nvSpPr>
            <p:cNvPr id="7" name="Freeform 7"/>
            <p:cNvSpPr/>
            <p:nvPr/>
          </p:nvSpPr>
          <p:spPr>
            <a:xfrm>
              <a:off x="0" y="34641"/>
              <a:ext cx="2474207" cy="4864716"/>
            </a:xfrm>
            <a:custGeom>
              <a:avLst/>
              <a:gdLst/>
              <a:ahLst/>
              <a:cxnLst/>
              <a:rect l="l" t="t" r="r" b="b"/>
              <a:pathLst>
                <a:path w="2474207" h="4899357">
                  <a:moveTo>
                    <a:pt x="0" y="0"/>
                  </a:moveTo>
                  <a:lnTo>
                    <a:pt x="2474207" y="0"/>
                  </a:lnTo>
                  <a:lnTo>
                    <a:pt x="2474207" y="4899357"/>
                  </a:lnTo>
                  <a:lnTo>
                    <a:pt x="0" y="4899357"/>
                  </a:lnTo>
                  <a:close/>
                </a:path>
              </a:pathLst>
            </a:custGeom>
            <a:gradFill rotWithShape="1">
              <a:gsLst>
                <a:gs pos="0">
                  <a:srgbClr val="A6A6A6">
                    <a:alpha val="34000"/>
                  </a:srgbClr>
                </a:gs>
                <a:gs pos="100000">
                  <a:srgbClr val="FFFFFF">
                    <a:alpha val="34000"/>
                  </a:srgbClr>
                </a:gs>
              </a:gsLst>
              <a:lin ang="0"/>
            </a:gradFill>
          </p:spPr>
        </p:sp>
        <p:sp>
          <p:nvSpPr>
            <p:cNvPr id="8" name="TextBox 8"/>
            <p:cNvSpPr txBox="1"/>
            <p:nvPr/>
          </p:nvSpPr>
          <p:spPr>
            <a:xfrm>
              <a:off x="0" y="-38100"/>
              <a:ext cx="2474207" cy="493745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 y="9158347"/>
            <a:ext cx="18288003" cy="1260169"/>
            <a:chOff x="0" y="0"/>
            <a:chExt cx="4865122" cy="331896"/>
          </a:xfrm>
        </p:grpSpPr>
        <p:sp>
          <p:nvSpPr>
            <p:cNvPr id="10" name="Freeform 10"/>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11" name="TextBox 11"/>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48232" y="6423938"/>
            <a:ext cx="9336560" cy="2120901"/>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Poppins"/>
                <a:ea typeface="Poppins"/>
                <a:cs typeface="Poppins"/>
                <a:sym typeface="Poppins"/>
              </a:rPr>
              <a:t>ScitForte has worked with clients like Amadeus, Faremakers, and TOMCL on ERP solutions and ticketing platforms. We’ve also collaborated with Growive, JBS, and State Life Insurance Corporation on innovative software projects. Other clients include Pakistan Navy, RIMS Trauma, Skyblue Lab, ICE Tube, and Atiya General Hospital, where we delivered tailored systems, along with a Laundry App for a UAE client.</a:t>
            </a:r>
          </a:p>
        </p:txBody>
      </p:sp>
      <p:grpSp>
        <p:nvGrpSpPr>
          <p:cNvPr id="13" name="Group 13"/>
          <p:cNvGrpSpPr/>
          <p:nvPr/>
        </p:nvGrpSpPr>
        <p:grpSpPr>
          <a:xfrm>
            <a:off x="15756900" y="9531832"/>
            <a:ext cx="1502400" cy="513199"/>
            <a:chOff x="0" y="0"/>
            <a:chExt cx="1189743" cy="406400"/>
          </a:xfrm>
        </p:grpSpPr>
        <p:sp>
          <p:nvSpPr>
            <p:cNvPr id="14" name="Freeform 14"/>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5" name="TextBox 15"/>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095739" y="9617420"/>
            <a:ext cx="824722" cy="342025"/>
            <a:chOff x="0" y="0"/>
            <a:chExt cx="1959899" cy="812800"/>
          </a:xfrm>
        </p:grpSpPr>
        <p:sp>
          <p:nvSpPr>
            <p:cNvPr id="17" name="Freeform 17"/>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8" name="TextBox 18"/>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4"/>
            <a:stretch>
              <a:fillRect/>
            </a:stretch>
          </a:blipFill>
        </p:spPr>
      </p:sp>
      <p:sp>
        <p:nvSpPr>
          <p:cNvPr id="20" name="TextBox 20"/>
          <p:cNvSpPr txBox="1"/>
          <p:nvPr/>
        </p:nvSpPr>
        <p:spPr>
          <a:xfrm>
            <a:off x="748232" y="3709483"/>
            <a:ext cx="9336560" cy="1768476"/>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Poppins"/>
                <a:ea typeface="Poppins"/>
                <a:cs typeface="Poppins"/>
                <a:sym typeface="Poppins"/>
              </a:rPr>
              <a:t>ScitForte's target market includes Small to Medium Enterprises (SMEs), Large Enterprises, Healthcare Sector, Real Estate Developers, Agriculture and Livestock, Environmental and Sustainability-focused Organizations, Logistics and Supply Chain, Education &amp; Government, and Tech Startups and Innovators.</a:t>
            </a:r>
          </a:p>
        </p:txBody>
      </p:sp>
      <p:sp>
        <p:nvSpPr>
          <p:cNvPr id="21" name="TextBox 21"/>
          <p:cNvSpPr txBox="1"/>
          <p:nvPr/>
        </p:nvSpPr>
        <p:spPr>
          <a:xfrm>
            <a:off x="748232" y="2971698"/>
            <a:ext cx="4053092" cy="561976"/>
          </a:xfrm>
          <a:prstGeom prst="rect">
            <a:avLst/>
          </a:prstGeom>
        </p:spPr>
        <p:txBody>
          <a:bodyPr lIns="0" tIns="0" rIns="0" bIns="0" rtlCol="0" anchor="t">
            <a:spAutoFit/>
          </a:bodyPr>
          <a:lstStyle/>
          <a:p>
            <a:pPr algn="just">
              <a:lnSpc>
                <a:spcPts val="4199"/>
              </a:lnSpc>
              <a:spcBef>
                <a:spcPct val="0"/>
              </a:spcBef>
            </a:pPr>
            <a:r>
              <a:rPr lang="en-US" sz="2999" b="1">
                <a:solidFill>
                  <a:srgbClr val="004AAD"/>
                </a:solidFill>
                <a:latin typeface="Arial Bold"/>
                <a:ea typeface="Arial Bold"/>
                <a:cs typeface="Arial Bold"/>
                <a:sym typeface="Arial Bold"/>
              </a:rPr>
              <a:t>Target Market</a:t>
            </a:r>
          </a:p>
        </p:txBody>
      </p:sp>
      <p:sp>
        <p:nvSpPr>
          <p:cNvPr id="22" name="TextBox 22"/>
          <p:cNvSpPr txBox="1"/>
          <p:nvPr/>
        </p:nvSpPr>
        <p:spPr>
          <a:xfrm>
            <a:off x="748232" y="5751472"/>
            <a:ext cx="4053092" cy="561976"/>
          </a:xfrm>
          <a:prstGeom prst="rect">
            <a:avLst/>
          </a:prstGeom>
        </p:spPr>
        <p:txBody>
          <a:bodyPr lIns="0" tIns="0" rIns="0" bIns="0" rtlCol="0" anchor="t">
            <a:spAutoFit/>
          </a:bodyPr>
          <a:lstStyle/>
          <a:p>
            <a:pPr algn="just">
              <a:lnSpc>
                <a:spcPts val="4199"/>
              </a:lnSpc>
              <a:spcBef>
                <a:spcPct val="0"/>
              </a:spcBef>
            </a:pPr>
            <a:r>
              <a:rPr lang="en-US" sz="2999" b="1">
                <a:solidFill>
                  <a:srgbClr val="004AAD"/>
                </a:solidFill>
                <a:latin typeface="Arial Bold"/>
                <a:ea typeface="Arial Bold"/>
                <a:cs typeface="Arial Bold"/>
                <a:sym typeface="Arial Bold"/>
              </a:rPr>
              <a:t>Key Client</a:t>
            </a:r>
          </a:p>
        </p:txBody>
      </p:sp>
      <p:sp>
        <p:nvSpPr>
          <p:cNvPr id="23" name="TextBox 23"/>
          <p:cNvSpPr txBox="1"/>
          <p:nvPr/>
        </p:nvSpPr>
        <p:spPr>
          <a:xfrm>
            <a:off x="748232" y="1192943"/>
            <a:ext cx="9655158" cy="1347414"/>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9379"/>
              </a:lnSpc>
            </a:pPr>
            <a:r>
              <a:rPr lang="en-US" sz="7948" b="1" spc="-381" dirty="0">
                <a:solidFill>
                  <a:srgbClr val="124E9D"/>
                </a:solidFill>
                <a:latin typeface="Arial Bold"/>
                <a:ea typeface="Arial Bold"/>
                <a:cs typeface="Arial Bold"/>
                <a:sym typeface="Arial Bold"/>
              </a:rPr>
              <a:t>Clients &amp; Market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92130" y="112880"/>
            <a:ext cx="18380130" cy="7545487"/>
            <a:chOff x="0" y="0"/>
            <a:chExt cx="2867701" cy="1168993"/>
          </a:xfrm>
        </p:grpSpPr>
        <p:sp>
          <p:nvSpPr>
            <p:cNvPr id="3" name="Freeform 3"/>
            <p:cNvSpPr/>
            <p:nvPr/>
          </p:nvSpPr>
          <p:spPr>
            <a:xfrm>
              <a:off x="0" y="0"/>
              <a:ext cx="2867701" cy="1168993"/>
            </a:xfrm>
            <a:custGeom>
              <a:avLst/>
              <a:gdLst/>
              <a:ahLst/>
              <a:cxnLst/>
              <a:rect l="l" t="t" r="r" b="b"/>
              <a:pathLst>
                <a:path w="2867701" h="1168993">
                  <a:moveTo>
                    <a:pt x="18403" y="0"/>
                  </a:moveTo>
                  <a:lnTo>
                    <a:pt x="2849298" y="0"/>
                  </a:lnTo>
                  <a:cubicBezTo>
                    <a:pt x="2854179" y="0"/>
                    <a:pt x="2858860" y="1939"/>
                    <a:pt x="2862311" y="5390"/>
                  </a:cubicBezTo>
                  <a:cubicBezTo>
                    <a:pt x="2865762" y="8841"/>
                    <a:pt x="2867701" y="13522"/>
                    <a:pt x="2867701" y="18403"/>
                  </a:cubicBezTo>
                  <a:lnTo>
                    <a:pt x="2867701" y="1150590"/>
                  </a:lnTo>
                  <a:cubicBezTo>
                    <a:pt x="2867701" y="1155471"/>
                    <a:pt x="2865762" y="1160152"/>
                    <a:pt x="2862311" y="1163603"/>
                  </a:cubicBezTo>
                  <a:cubicBezTo>
                    <a:pt x="2858860" y="1167055"/>
                    <a:pt x="2854179" y="1168993"/>
                    <a:pt x="2849298" y="1168993"/>
                  </a:cubicBezTo>
                  <a:lnTo>
                    <a:pt x="18403" y="1168993"/>
                  </a:lnTo>
                  <a:cubicBezTo>
                    <a:pt x="13522" y="1168993"/>
                    <a:pt x="8841" y="1167055"/>
                    <a:pt x="5390" y="1163603"/>
                  </a:cubicBezTo>
                  <a:cubicBezTo>
                    <a:pt x="1939" y="1160152"/>
                    <a:pt x="0" y="1155471"/>
                    <a:pt x="0" y="1150590"/>
                  </a:cubicBezTo>
                  <a:lnTo>
                    <a:pt x="0" y="18403"/>
                  </a:lnTo>
                  <a:cubicBezTo>
                    <a:pt x="0" y="13522"/>
                    <a:pt x="1939" y="8841"/>
                    <a:pt x="5390" y="5390"/>
                  </a:cubicBezTo>
                  <a:cubicBezTo>
                    <a:pt x="8841" y="1939"/>
                    <a:pt x="13522" y="0"/>
                    <a:pt x="18403" y="0"/>
                  </a:cubicBezTo>
                  <a:close/>
                </a:path>
              </a:pathLst>
            </a:custGeom>
            <a:blipFill>
              <a:blip r:embed="rId2">
                <a:alphaModFix amt="87000"/>
              </a:blip>
              <a:stretch>
                <a:fillRect t="-31720" b="-31720"/>
              </a:stretch>
            </a:blipFill>
          </p:spPr>
        </p:sp>
      </p:grpSp>
      <p:sp>
        <p:nvSpPr>
          <p:cNvPr id="4" name="Freeform 4"/>
          <p:cNvSpPr/>
          <p:nvPr/>
        </p:nvSpPr>
        <p:spPr>
          <a:xfrm>
            <a:off x="5321929" y="5452348"/>
            <a:ext cx="4387954" cy="930246"/>
          </a:xfrm>
          <a:custGeom>
            <a:avLst/>
            <a:gdLst/>
            <a:ahLst/>
            <a:cxnLst/>
            <a:rect l="l" t="t" r="r" b="b"/>
            <a:pathLst>
              <a:path w="4387954" h="930246">
                <a:moveTo>
                  <a:pt x="0" y="0"/>
                </a:moveTo>
                <a:lnTo>
                  <a:pt x="4387954" y="0"/>
                </a:lnTo>
                <a:lnTo>
                  <a:pt x="4387954" y="930246"/>
                </a:lnTo>
                <a:lnTo>
                  <a:pt x="0" y="930246"/>
                </a:lnTo>
                <a:lnTo>
                  <a:pt x="0" y="0"/>
                </a:lnTo>
                <a:close/>
              </a:path>
            </a:pathLst>
          </a:custGeom>
          <a:blipFill>
            <a:blip r:embed="rId3"/>
            <a:stretch>
              <a:fillRect/>
            </a:stretch>
          </a:blipFill>
        </p:spPr>
      </p:sp>
      <p:grpSp>
        <p:nvGrpSpPr>
          <p:cNvPr id="5" name="Group 5"/>
          <p:cNvGrpSpPr/>
          <p:nvPr/>
        </p:nvGrpSpPr>
        <p:grpSpPr>
          <a:xfrm>
            <a:off x="-92131" y="3197774"/>
            <a:ext cx="19203183" cy="7236069"/>
            <a:chOff x="-24265" y="-38100"/>
            <a:chExt cx="5057628" cy="1905796"/>
          </a:xfrm>
        </p:grpSpPr>
        <p:sp>
          <p:nvSpPr>
            <p:cNvPr id="6" name="Freeform 6"/>
            <p:cNvSpPr/>
            <p:nvPr/>
          </p:nvSpPr>
          <p:spPr>
            <a:xfrm>
              <a:off x="-24265" y="0"/>
              <a:ext cx="4840857" cy="1867696"/>
            </a:xfrm>
            <a:custGeom>
              <a:avLst/>
              <a:gdLst/>
              <a:ahLst/>
              <a:cxnLst/>
              <a:rect l="l" t="t" r="r" b="b"/>
              <a:pathLst>
                <a:path w="5033363" h="1867696">
                  <a:moveTo>
                    <a:pt x="11748" y="0"/>
                  </a:moveTo>
                  <a:lnTo>
                    <a:pt x="5021615" y="0"/>
                  </a:lnTo>
                  <a:cubicBezTo>
                    <a:pt x="5028104" y="0"/>
                    <a:pt x="5033363" y="5260"/>
                    <a:pt x="5033363" y="11748"/>
                  </a:cubicBezTo>
                  <a:lnTo>
                    <a:pt x="5033363" y="1855948"/>
                  </a:lnTo>
                  <a:cubicBezTo>
                    <a:pt x="5033363" y="1862436"/>
                    <a:pt x="5028104" y="1867696"/>
                    <a:pt x="5021615" y="1867696"/>
                  </a:cubicBezTo>
                  <a:lnTo>
                    <a:pt x="11748" y="1867696"/>
                  </a:lnTo>
                  <a:cubicBezTo>
                    <a:pt x="5260" y="1867696"/>
                    <a:pt x="0" y="1862436"/>
                    <a:pt x="0" y="1855948"/>
                  </a:cubicBezTo>
                  <a:lnTo>
                    <a:pt x="0" y="11748"/>
                  </a:lnTo>
                  <a:cubicBezTo>
                    <a:pt x="0" y="5260"/>
                    <a:pt x="5260" y="0"/>
                    <a:pt x="11748" y="0"/>
                  </a:cubicBezTo>
                  <a:close/>
                </a:path>
              </a:pathLst>
            </a:custGeom>
            <a:solidFill>
              <a:srgbClr val="FFFFFF"/>
            </a:solidFill>
          </p:spPr>
        </p:sp>
        <p:sp>
          <p:nvSpPr>
            <p:cNvPr id="7" name="TextBox 7"/>
            <p:cNvSpPr txBox="1"/>
            <p:nvPr/>
          </p:nvSpPr>
          <p:spPr>
            <a:xfrm>
              <a:off x="0" y="-38100"/>
              <a:ext cx="5033363" cy="190579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367288" y="8763429"/>
            <a:ext cx="4438479" cy="650271"/>
          </a:xfrm>
          <a:custGeom>
            <a:avLst/>
            <a:gdLst/>
            <a:ahLst/>
            <a:cxnLst/>
            <a:rect l="l" t="t" r="r" b="b"/>
            <a:pathLst>
              <a:path w="4438479" h="650271">
                <a:moveTo>
                  <a:pt x="0" y="0"/>
                </a:moveTo>
                <a:lnTo>
                  <a:pt x="4438479" y="0"/>
                </a:lnTo>
                <a:lnTo>
                  <a:pt x="4438479" y="650271"/>
                </a:lnTo>
                <a:lnTo>
                  <a:pt x="0" y="650271"/>
                </a:lnTo>
                <a:lnTo>
                  <a:pt x="0" y="0"/>
                </a:lnTo>
                <a:close/>
              </a:path>
            </a:pathLst>
          </a:custGeom>
          <a:blipFill>
            <a:blip r:embed="rId4"/>
            <a:stretch>
              <a:fillRect/>
            </a:stretch>
          </a:blipFill>
        </p:spPr>
      </p:sp>
      <p:sp>
        <p:nvSpPr>
          <p:cNvPr id="9" name="Freeform 9"/>
          <p:cNvSpPr/>
          <p:nvPr/>
        </p:nvSpPr>
        <p:spPr>
          <a:xfrm>
            <a:off x="6851621" y="7658367"/>
            <a:ext cx="2003452" cy="2106193"/>
          </a:xfrm>
          <a:custGeom>
            <a:avLst/>
            <a:gdLst/>
            <a:ahLst/>
            <a:cxnLst/>
            <a:rect l="l" t="t" r="r" b="b"/>
            <a:pathLst>
              <a:path w="2003452" h="2106193">
                <a:moveTo>
                  <a:pt x="0" y="0"/>
                </a:moveTo>
                <a:lnTo>
                  <a:pt x="2003451" y="0"/>
                </a:lnTo>
                <a:lnTo>
                  <a:pt x="2003451" y="2106193"/>
                </a:lnTo>
                <a:lnTo>
                  <a:pt x="0" y="2106193"/>
                </a:lnTo>
                <a:lnTo>
                  <a:pt x="0" y="0"/>
                </a:lnTo>
                <a:close/>
              </a:path>
            </a:pathLst>
          </a:custGeom>
          <a:blipFill>
            <a:blip r:embed="rId5"/>
            <a:stretch>
              <a:fillRect/>
            </a:stretch>
          </a:blipFill>
        </p:spPr>
      </p:sp>
      <p:sp>
        <p:nvSpPr>
          <p:cNvPr id="10" name="Freeform 10"/>
          <p:cNvSpPr/>
          <p:nvPr/>
        </p:nvSpPr>
        <p:spPr>
          <a:xfrm>
            <a:off x="9555526" y="5452348"/>
            <a:ext cx="3697440" cy="2856454"/>
          </a:xfrm>
          <a:custGeom>
            <a:avLst/>
            <a:gdLst/>
            <a:ahLst/>
            <a:cxnLst/>
            <a:rect l="l" t="t" r="r" b="b"/>
            <a:pathLst>
              <a:path w="3697440" h="2856454">
                <a:moveTo>
                  <a:pt x="0" y="0"/>
                </a:moveTo>
                <a:lnTo>
                  <a:pt x="3697440" y="0"/>
                </a:lnTo>
                <a:lnTo>
                  <a:pt x="3697440" y="2856454"/>
                </a:lnTo>
                <a:lnTo>
                  <a:pt x="0" y="2856454"/>
                </a:lnTo>
                <a:lnTo>
                  <a:pt x="0" y="0"/>
                </a:lnTo>
                <a:close/>
              </a:path>
            </a:pathLst>
          </a:custGeom>
          <a:blipFill>
            <a:blip r:embed="rId6"/>
            <a:stretch>
              <a:fillRect/>
            </a:stretch>
          </a:blipFill>
        </p:spPr>
      </p:sp>
      <p:sp>
        <p:nvSpPr>
          <p:cNvPr id="11" name="Freeform 11"/>
          <p:cNvSpPr/>
          <p:nvPr/>
        </p:nvSpPr>
        <p:spPr>
          <a:xfrm>
            <a:off x="15146316" y="6212850"/>
            <a:ext cx="2599483" cy="2599483"/>
          </a:xfrm>
          <a:custGeom>
            <a:avLst/>
            <a:gdLst/>
            <a:ahLst/>
            <a:cxnLst/>
            <a:rect l="l" t="t" r="r" b="b"/>
            <a:pathLst>
              <a:path w="2599483" h="2599483">
                <a:moveTo>
                  <a:pt x="0" y="0"/>
                </a:moveTo>
                <a:lnTo>
                  <a:pt x="2599483" y="0"/>
                </a:lnTo>
                <a:lnTo>
                  <a:pt x="2599483" y="2599483"/>
                </a:lnTo>
                <a:lnTo>
                  <a:pt x="0" y="2599483"/>
                </a:lnTo>
                <a:lnTo>
                  <a:pt x="0" y="0"/>
                </a:lnTo>
                <a:close/>
              </a:path>
            </a:pathLst>
          </a:custGeom>
          <a:blipFill>
            <a:blip r:embed="rId7"/>
            <a:stretch>
              <a:fillRect/>
            </a:stretch>
          </a:blipFill>
        </p:spPr>
      </p:sp>
      <p:sp>
        <p:nvSpPr>
          <p:cNvPr id="12" name="Freeform 12"/>
          <p:cNvSpPr/>
          <p:nvPr/>
        </p:nvSpPr>
        <p:spPr>
          <a:xfrm>
            <a:off x="14120861" y="8392375"/>
            <a:ext cx="3828204" cy="1166406"/>
          </a:xfrm>
          <a:custGeom>
            <a:avLst/>
            <a:gdLst/>
            <a:ahLst/>
            <a:cxnLst/>
            <a:rect l="l" t="t" r="r" b="b"/>
            <a:pathLst>
              <a:path w="3828204" h="1166406">
                <a:moveTo>
                  <a:pt x="0" y="0"/>
                </a:moveTo>
                <a:lnTo>
                  <a:pt x="3828205" y="0"/>
                </a:lnTo>
                <a:lnTo>
                  <a:pt x="3828205" y="1166406"/>
                </a:lnTo>
                <a:lnTo>
                  <a:pt x="0" y="1166406"/>
                </a:lnTo>
                <a:lnTo>
                  <a:pt x="0" y="0"/>
                </a:lnTo>
                <a:close/>
              </a:path>
            </a:pathLst>
          </a:custGeom>
          <a:blipFill>
            <a:blip r:embed="rId8"/>
            <a:stretch>
              <a:fillRect/>
            </a:stretch>
          </a:blipFill>
        </p:spPr>
      </p:sp>
      <p:sp>
        <p:nvSpPr>
          <p:cNvPr id="13" name="Freeform 13"/>
          <p:cNvSpPr/>
          <p:nvPr/>
        </p:nvSpPr>
        <p:spPr>
          <a:xfrm>
            <a:off x="12632682" y="5143500"/>
            <a:ext cx="2295768" cy="2295768"/>
          </a:xfrm>
          <a:custGeom>
            <a:avLst/>
            <a:gdLst/>
            <a:ahLst/>
            <a:cxnLst/>
            <a:rect l="l" t="t" r="r" b="b"/>
            <a:pathLst>
              <a:path w="2295768" h="2295768">
                <a:moveTo>
                  <a:pt x="0" y="0"/>
                </a:moveTo>
                <a:lnTo>
                  <a:pt x="2295768" y="0"/>
                </a:lnTo>
                <a:lnTo>
                  <a:pt x="2295768" y="2295768"/>
                </a:lnTo>
                <a:lnTo>
                  <a:pt x="0" y="2295768"/>
                </a:lnTo>
                <a:lnTo>
                  <a:pt x="0" y="0"/>
                </a:lnTo>
                <a:close/>
              </a:path>
            </a:pathLst>
          </a:custGeom>
          <a:blipFill>
            <a:blip r:embed="rId9"/>
            <a:stretch>
              <a:fillRect/>
            </a:stretch>
          </a:blipFill>
        </p:spPr>
      </p:sp>
      <p:sp>
        <p:nvSpPr>
          <p:cNvPr id="14" name="Freeform 14"/>
          <p:cNvSpPr/>
          <p:nvPr/>
        </p:nvSpPr>
        <p:spPr>
          <a:xfrm>
            <a:off x="4748538" y="4760933"/>
            <a:ext cx="2667058" cy="2667058"/>
          </a:xfrm>
          <a:custGeom>
            <a:avLst/>
            <a:gdLst/>
            <a:ahLst/>
            <a:cxnLst/>
            <a:rect l="l" t="t" r="r" b="b"/>
            <a:pathLst>
              <a:path w="2667058" h="2667058">
                <a:moveTo>
                  <a:pt x="0" y="0"/>
                </a:moveTo>
                <a:lnTo>
                  <a:pt x="2667058" y="0"/>
                </a:lnTo>
                <a:lnTo>
                  <a:pt x="2667058" y="2667059"/>
                </a:lnTo>
                <a:lnTo>
                  <a:pt x="0" y="2667059"/>
                </a:lnTo>
                <a:lnTo>
                  <a:pt x="0" y="0"/>
                </a:lnTo>
                <a:close/>
              </a:path>
            </a:pathLst>
          </a:custGeom>
          <a:blipFill>
            <a:blip r:embed="rId10"/>
            <a:stretch>
              <a:fillRect/>
            </a:stretch>
          </a:blipFill>
        </p:spPr>
      </p:sp>
      <p:sp>
        <p:nvSpPr>
          <p:cNvPr id="15" name="Freeform 15"/>
          <p:cNvSpPr/>
          <p:nvPr/>
        </p:nvSpPr>
        <p:spPr>
          <a:xfrm>
            <a:off x="517893" y="3603426"/>
            <a:ext cx="3080148" cy="3080148"/>
          </a:xfrm>
          <a:custGeom>
            <a:avLst/>
            <a:gdLst/>
            <a:ahLst/>
            <a:cxnLst/>
            <a:rect l="l" t="t" r="r" b="b"/>
            <a:pathLst>
              <a:path w="3080148" h="3080148">
                <a:moveTo>
                  <a:pt x="0" y="0"/>
                </a:moveTo>
                <a:lnTo>
                  <a:pt x="3080148" y="0"/>
                </a:lnTo>
                <a:lnTo>
                  <a:pt x="3080148" y="3080148"/>
                </a:lnTo>
                <a:lnTo>
                  <a:pt x="0" y="3080148"/>
                </a:lnTo>
                <a:lnTo>
                  <a:pt x="0" y="0"/>
                </a:lnTo>
                <a:close/>
              </a:path>
            </a:pathLst>
          </a:custGeom>
          <a:blipFill>
            <a:blip r:embed="rId11"/>
            <a:stretch>
              <a:fillRect/>
            </a:stretch>
          </a:blipFill>
        </p:spPr>
      </p:sp>
      <p:sp>
        <p:nvSpPr>
          <p:cNvPr id="16" name="Freeform 16"/>
          <p:cNvSpPr/>
          <p:nvPr/>
        </p:nvSpPr>
        <p:spPr>
          <a:xfrm>
            <a:off x="344659" y="6117082"/>
            <a:ext cx="4246111" cy="1043836"/>
          </a:xfrm>
          <a:custGeom>
            <a:avLst/>
            <a:gdLst/>
            <a:ahLst/>
            <a:cxnLst/>
            <a:rect l="l" t="t" r="r" b="b"/>
            <a:pathLst>
              <a:path w="4246111" h="1043836">
                <a:moveTo>
                  <a:pt x="0" y="0"/>
                </a:moveTo>
                <a:lnTo>
                  <a:pt x="4246111" y="0"/>
                </a:lnTo>
                <a:lnTo>
                  <a:pt x="4246111" y="1043836"/>
                </a:lnTo>
                <a:lnTo>
                  <a:pt x="0" y="1043836"/>
                </a:lnTo>
                <a:lnTo>
                  <a:pt x="0" y="0"/>
                </a:lnTo>
                <a:close/>
              </a:path>
            </a:pathLst>
          </a:custGeom>
          <a:blipFill>
            <a:blip r:embed="rId12"/>
            <a:stretch>
              <a:fillRect/>
            </a:stretch>
          </a:blipFill>
        </p:spPr>
      </p:sp>
      <p:sp>
        <p:nvSpPr>
          <p:cNvPr id="17" name="Freeform 17"/>
          <p:cNvSpPr/>
          <p:nvPr/>
        </p:nvSpPr>
        <p:spPr>
          <a:xfrm>
            <a:off x="7903625" y="4419944"/>
            <a:ext cx="2480749" cy="2480749"/>
          </a:xfrm>
          <a:custGeom>
            <a:avLst/>
            <a:gdLst/>
            <a:ahLst/>
            <a:cxnLst/>
            <a:rect l="l" t="t" r="r" b="b"/>
            <a:pathLst>
              <a:path w="2480749" h="2480749">
                <a:moveTo>
                  <a:pt x="0" y="0"/>
                </a:moveTo>
                <a:lnTo>
                  <a:pt x="2480750" y="0"/>
                </a:lnTo>
                <a:lnTo>
                  <a:pt x="2480750" y="2480750"/>
                </a:lnTo>
                <a:lnTo>
                  <a:pt x="0" y="2480750"/>
                </a:lnTo>
                <a:lnTo>
                  <a:pt x="0" y="0"/>
                </a:lnTo>
                <a:close/>
              </a:path>
            </a:pathLst>
          </a:custGeom>
          <a:blipFill>
            <a:blip r:embed="rId13"/>
            <a:stretch>
              <a:fillRect/>
            </a:stretch>
          </a:blipFill>
        </p:spPr>
      </p:sp>
      <p:sp>
        <p:nvSpPr>
          <p:cNvPr id="18" name="Freeform 18"/>
          <p:cNvSpPr/>
          <p:nvPr/>
        </p:nvSpPr>
        <p:spPr>
          <a:xfrm>
            <a:off x="15081946" y="3718741"/>
            <a:ext cx="2663853" cy="2663853"/>
          </a:xfrm>
          <a:custGeom>
            <a:avLst/>
            <a:gdLst/>
            <a:ahLst/>
            <a:cxnLst/>
            <a:rect l="l" t="t" r="r" b="b"/>
            <a:pathLst>
              <a:path w="2663853" h="2663853">
                <a:moveTo>
                  <a:pt x="0" y="0"/>
                </a:moveTo>
                <a:lnTo>
                  <a:pt x="2663853" y="0"/>
                </a:lnTo>
                <a:lnTo>
                  <a:pt x="2663853" y="2663853"/>
                </a:lnTo>
                <a:lnTo>
                  <a:pt x="0" y="2663853"/>
                </a:lnTo>
                <a:lnTo>
                  <a:pt x="0" y="0"/>
                </a:lnTo>
                <a:close/>
              </a:path>
            </a:pathLst>
          </a:custGeom>
          <a:blipFill>
            <a:blip r:embed="rId14"/>
            <a:stretch>
              <a:fillRect/>
            </a:stretch>
          </a:blipFill>
        </p:spPr>
      </p:sp>
      <p:sp>
        <p:nvSpPr>
          <p:cNvPr id="19" name="Freeform 19"/>
          <p:cNvSpPr/>
          <p:nvPr/>
        </p:nvSpPr>
        <p:spPr>
          <a:xfrm>
            <a:off x="3277003" y="7968076"/>
            <a:ext cx="3574617" cy="1590705"/>
          </a:xfrm>
          <a:custGeom>
            <a:avLst/>
            <a:gdLst/>
            <a:ahLst/>
            <a:cxnLst/>
            <a:rect l="l" t="t" r="r" b="b"/>
            <a:pathLst>
              <a:path w="3574617" h="1590705">
                <a:moveTo>
                  <a:pt x="0" y="0"/>
                </a:moveTo>
                <a:lnTo>
                  <a:pt x="3574618" y="0"/>
                </a:lnTo>
                <a:lnTo>
                  <a:pt x="3574618" y="1590705"/>
                </a:lnTo>
                <a:lnTo>
                  <a:pt x="0" y="1590705"/>
                </a:lnTo>
                <a:lnTo>
                  <a:pt x="0" y="0"/>
                </a:lnTo>
                <a:close/>
              </a:path>
            </a:pathLst>
          </a:custGeom>
          <a:blipFill>
            <a:blip r:embed="rId15"/>
            <a:stretch>
              <a:fillRect/>
            </a:stretch>
          </a:blipFill>
        </p:spPr>
      </p:sp>
      <p:sp>
        <p:nvSpPr>
          <p:cNvPr id="20" name="Freeform 20"/>
          <p:cNvSpPr/>
          <p:nvPr/>
        </p:nvSpPr>
        <p:spPr>
          <a:xfrm>
            <a:off x="344659" y="7618116"/>
            <a:ext cx="2409478" cy="2290625"/>
          </a:xfrm>
          <a:custGeom>
            <a:avLst/>
            <a:gdLst/>
            <a:ahLst/>
            <a:cxnLst/>
            <a:rect l="l" t="t" r="r" b="b"/>
            <a:pathLst>
              <a:path w="2409478" h="2290625">
                <a:moveTo>
                  <a:pt x="0" y="0"/>
                </a:moveTo>
                <a:lnTo>
                  <a:pt x="2409478" y="0"/>
                </a:lnTo>
                <a:lnTo>
                  <a:pt x="2409478" y="2290625"/>
                </a:lnTo>
                <a:lnTo>
                  <a:pt x="0" y="2290625"/>
                </a:lnTo>
                <a:lnTo>
                  <a:pt x="0" y="0"/>
                </a:lnTo>
                <a:close/>
              </a:path>
            </a:pathLst>
          </a:custGeom>
          <a:blipFill>
            <a:blip r:embed="rId16"/>
            <a:stretch>
              <a:fillRect/>
            </a:stretch>
          </a:blipFill>
        </p:spPr>
      </p:sp>
      <p:grpSp>
        <p:nvGrpSpPr>
          <p:cNvPr id="21" name="Group 21"/>
          <p:cNvGrpSpPr/>
          <p:nvPr/>
        </p:nvGrpSpPr>
        <p:grpSpPr>
          <a:xfrm rot="5400000">
            <a:off x="7426715" y="-7518848"/>
            <a:ext cx="3342435" cy="18380132"/>
            <a:chOff x="0" y="0"/>
            <a:chExt cx="942444" cy="4899357"/>
          </a:xfrm>
        </p:grpSpPr>
        <p:sp>
          <p:nvSpPr>
            <p:cNvPr id="22" name="Freeform 22"/>
            <p:cNvSpPr/>
            <p:nvPr/>
          </p:nvSpPr>
          <p:spPr>
            <a:xfrm>
              <a:off x="0" y="0"/>
              <a:ext cx="942444" cy="4899357"/>
            </a:xfrm>
            <a:custGeom>
              <a:avLst/>
              <a:gdLst/>
              <a:ahLst/>
              <a:cxnLst/>
              <a:rect l="l" t="t" r="r" b="b"/>
              <a:pathLst>
                <a:path w="942444" h="4899357">
                  <a:moveTo>
                    <a:pt x="0" y="0"/>
                  </a:moveTo>
                  <a:lnTo>
                    <a:pt x="942444" y="0"/>
                  </a:lnTo>
                  <a:lnTo>
                    <a:pt x="942444" y="4899357"/>
                  </a:lnTo>
                  <a:lnTo>
                    <a:pt x="0" y="4899357"/>
                  </a:lnTo>
                  <a:close/>
                </a:path>
              </a:pathLst>
            </a:custGeom>
            <a:solidFill>
              <a:srgbClr val="58585A">
                <a:alpha val="53725"/>
              </a:srgbClr>
            </a:solidFill>
          </p:spPr>
        </p:sp>
        <p:sp>
          <p:nvSpPr>
            <p:cNvPr id="23" name="TextBox 23"/>
            <p:cNvSpPr txBox="1"/>
            <p:nvPr/>
          </p:nvSpPr>
          <p:spPr>
            <a:xfrm>
              <a:off x="0" y="-38100"/>
              <a:ext cx="942444" cy="493745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5715000" y="2761503"/>
            <a:ext cx="5785997" cy="900768"/>
            <a:chOff x="0" y="0"/>
            <a:chExt cx="1523884" cy="237239"/>
          </a:xfrm>
          <a:effectLst>
            <a:outerShdw blurRad="50800" dist="38100" dir="5400000" algn="t" rotWithShape="0">
              <a:prstClr val="black">
                <a:alpha val="40000"/>
              </a:prstClr>
            </a:outerShdw>
          </a:effectLst>
        </p:grpSpPr>
        <p:sp>
          <p:nvSpPr>
            <p:cNvPr id="25" name="Freeform 25"/>
            <p:cNvSpPr/>
            <p:nvPr/>
          </p:nvSpPr>
          <p:spPr>
            <a:xfrm>
              <a:off x="0" y="0"/>
              <a:ext cx="1523884" cy="237239"/>
            </a:xfrm>
            <a:custGeom>
              <a:avLst/>
              <a:gdLst/>
              <a:ahLst/>
              <a:cxnLst/>
              <a:rect l="l" t="t" r="r" b="b"/>
              <a:pathLst>
                <a:path w="1523884" h="237239">
                  <a:moveTo>
                    <a:pt x="14718" y="0"/>
                  </a:moveTo>
                  <a:lnTo>
                    <a:pt x="1509166" y="0"/>
                  </a:lnTo>
                  <a:cubicBezTo>
                    <a:pt x="1517294" y="0"/>
                    <a:pt x="1523884" y="6590"/>
                    <a:pt x="1523884" y="14718"/>
                  </a:cubicBezTo>
                  <a:lnTo>
                    <a:pt x="1523884" y="222521"/>
                  </a:lnTo>
                  <a:cubicBezTo>
                    <a:pt x="1523884" y="230650"/>
                    <a:pt x="1517294" y="237239"/>
                    <a:pt x="1509166" y="237239"/>
                  </a:cubicBezTo>
                  <a:lnTo>
                    <a:pt x="14718" y="237239"/>
                  </a:lnTo>
                  <a:cubicBezTo>
                    <a:pt x="10815" y="237239"/>
                    <a:pt x="7071" y="235689"/>
                    <a:pt x="4311" y="232928"/>
                  </a:cubicBezTo>
                  <a:cubicBezTo>
                    <a:pt x="1551" y="230168"/>
                    <a:pt x="0" y="226424"/>
                    <a:pt x="0" y="222521"/>
                  </a:cubicBezTo>
                  <a:lnTo>
                    <a:pt x="0" y="14718"/>
                  </a:lnTo>
                  <a:cubicBezTo>
                    <a:pt x="0" y="6590"/>
                    <a:pt x="6590" y="0"/>
                    <a:pt x="14718" y="0"/>
                  </a:cubicBezTo>
                  <a:close/>
                </a:path>
              </a:pathLst>
            </a:custGeom>
            <a:solidFill>
              <a:srgbClr val="124E9D"/>
            </a:solidFill>
          </p:spPr>
        </p:sp>
        <p:sp>
          <p:nvSpPr>
            <p:cNvPr id="26" name="TextBox 26"/>
            <p:cNvSpPr txBox="1"/>
            <p:nvPr/>
          </p:nvSpPr>
          <p:spPr>
            <a:xfrm>
              <a:off x="0" y="-38100"/>
              <a:ext cx="1523884" cy="275339"/>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5828075" y="2968304"/>
            <a:ext cx="5521749" cy="595302"/>
          </a:xfrm>
          <a:prstGeom prst="rect">
            <a:avLst/>
          </a:prstGeom>
        </p:spPr>
        <p:txBody>
          <a:bodyPr lIns="0" tIns="0" rIns="0" bIns="0" rtlCol="0" anchor="t">
            <a:spAutoFit/>
          </a:bodyPr>
          <a:lstStyle/>
          <a:p>
            <a:pPr algn="ctr">
              <a:lnSpc>
                <a:spcPts val="3790"/>
              </a:lnSpc>
            </a:pPr>
            <a:r>
              <a:rPr lang="en-US" sz="4119" spc="-197">
                <a:solidFill>
                  <a:srgbClr val="FFFFFF"/>
                </a:solidFill>
                <a:latin typeface="Arial"/>
                <a:ea typeface="Arial"/>
                <a:cs typeface="Arial"/>
                <a:sym typeface="Arial"/>
              </a:rPr>
              <a:t>Clientele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0" y="4372616"/>
            <a:ext cx="9144000" cy="5501323"/>
            <a:chOff x="0" y="0"/>
            <a:chExt cx="1471838" cy="951591"/>
          </a:xfrm>
        </p:grpSpPr>
        <p:sp>
          <p:nvSpPr>
            <p:cNvPr id="3" name="Freeform 3"/>
            <p:cNvSpPr/>
            <p:nvPr/>
          </p:nvSpPr>
          <p:spPr>
            <a:xfrm>
              <a:off x="0" y="0"/>
              <a:ext cx="1471838" cy="951591"/>
            </a:xfrm>
            <a:custGeom>
              <a:avLst/>
              <a:gdLst/>
              <a:ahLst/>
              <a:cxnLst/>
              <a:rect l="l" t="t" r="r" b="b"/>
              <a:pathLst>
                <a:path w="1471838" h="951591">
                  <a:moveTo>
                    <a:pt x="35856" y="0"/>
                  </a:moveTo>
                  <a:lnTo>
                    <a:pt x="1435982" y="0"/>
                  </a:lnTo>
                  <a:cubicBezTo>
                    <a:pt x="1445492" y="0"/>
                    <a:pt x="1454612" y="3778"/>
                    <a:pt x="1461336" y="10502"/>
                  </a:cubicBezTo>
                  <a:cubicBezTo>
                    <a:pt x="1468061" y="17226"/>
                    <a:pt x="1471838" y="26347"/>
                    <a:pt x="1471838" y="35856"/>
                  </a:cubicBezTo>
                  <a:lnTo>
                    <a:pt x="1471838" y="915734"/>
                  </a:lnTo>
                  <a:cubicBezTo>
                    <a:pt x="1471838" y="935537"/>
                    <a:pt x="1455785" y="951591"/>
                    <a:pt x="1435982" y="951591"/>
                  </a:cubicBezTo>
                  <a:lnTo>
                    <a:pt x="35856" y="951591"/>
                  </a:lnTo>
                  <a:cubicBezTo>
                    <a:pt x="26347" y="951591"/>
                    <a:pt x="17226" y="947813"/>
                    <a:pt x="10502" y="941088"/>
                  </a:cubicBezTo>
                  <a:cubicBezTo>
                    <a:pt x="3778" y="934364"/>
                    <a:pt x="0" y="925244"/>
                    <a:pt x="0" y="915734"/>
                  </a:cubicBezTo>
                  <a:lnTo>
                    <a:pt x="0" y="35856"/>
                  </a:lnTo>
                  <a:cubicBezTo>
                    <a:pt x="0" y="16053"/>
                    <a:pt x="16053" y="0"/>
                    <a:pt x="35856" y="0"/>
                  </a:cubicBezTo>
                  <a:close/>
                </a:path>
              </a:pathLst>
            </a:custGeom>
            <a:blipFill>
              <a:blip r:embed="rId3"/>
              <a:stretch>
                <a:fillRect l="-33965" r="-33965"/>
              </a:stretch>
            </a:blipFill>
          </p:spPr>
        </p:sp>
      </p:grpSp>
      <p:grpSp>
        <p:nvGrpSpPr>
          <p:cNvPr id="4" name="Group 4"/>
          <p:cNvGrpSpPr/>
          <p:nvPr/>
        </p:nvGrpSpPr>
        <p:grpSpPr>
          <a:xfrm>
            <a:off x="9133490" y="200786"/>
            <a:ext cx="8917749" cy="3302496"/>
            <a:chOff x="0" y="0"/>
            <a:chExt cx="1381593" cy="511643"/>
          </a:xfrm>
        </p:grpSpPr>
        <p:sp>
          <p:nvSpPr>
            <p:cNvPr id="5" name="Freeform 5"/>
            <p:cNvSpPr/>
            <p:nvPr/>
          </p:nvSpPr>
          <p:spPr>
            <a:xfrm>
              <a:off x="0" y="0"/>
              <a:ext cx="1381593" cy="511643"/>
            </a:xfrm>
            <a:custGeom>
              <a:avLst/>
              <a:gdLst/>
              <a:ahLst/>
              <a:cxnLst/>
              <a:rect l="l" t="t" r="r" b="b"/>
              <a:pathLst>
                <a:path w="1381593" h="511643">
                  <a:moveTo>
                    <a:pt x="38198" y="0"/>
                  </a:moveTo>
                  <a:lnTo>
                    <a:pt x="1343394" y="0"/>
                  </a:lnTo>
                  <a:cubicBezTo>
                    <a:pt x="1353525" y="0"/>
                    <a:pt x="1363241" y="4024"/>
                    <a:pt x="1370405" y="11188"/>
                  </a:cubicBezTo>
                  <a:cubicBezTo>
                    <a:pt x="1377568" y="18352"/>
                    <a:pt x="1381593" y="28068"/>
                    <a:pt x="1381593" y="38198"/>
                  </a:cubicBezTo>
                  <a:lnTo>
                    <a:pt x="1381593" y="473445"/>
                  </a:lnTo>
                  <a:cubicBezTo>
                    <a:pt x="1381593" y="494541"/>
                    <a:pt x="1364491" y="511643"/>
                    <a:pt x="1343394" y="511643"/>
                  </a:cubicBezTo>
                  <a:lnTo>
                    <a:pt x="38198" y="511643"/>
                  </a:lnTo>
                  <a:cubicBezTo>
                    <a:pt x="17102" y="511643"/>
                    <a:pt x="0" y="494541"/>
                    <a:pt x="0" y="473445"/>
                  </a:cubicBezTo>
                  <a:lnTo>
                    <a:pt x="0" y="38198"/>
                  </a:lnTo>
                  <a:cubicBezTo>
                    <a:pt x="0" y="17102"/>
                    <a:pt x="17102" y="0"/>
                    <a:pt x="38198" y="0"/>
                  </a:cubicBezTo>
                  <a:close/>
                </a:path>
              </a:pathLst>
            </a:custGeom>
            <a:blipFill>
              <a:blip r:embed="rId3"/>
              <a:stretch>
                <a:fillRect t="-1980" b="-1980"/>
              </a:stretch>
            </a:blipFill>
          </p:spPr>
        </p:sp>
      </p:grpSp>
      <p:grpSp>
        <p:nvGrpSpPr>
          <p:cNvPr id="6" name="Group 6"/>
          <p:cNvGrpSpPr/>
          <p:nvPr/>
        </p:nvGrpSpPr>
        <p:grpSpPr>
          <a:xfrm rot="5400000">
            <a:off x="4654435" y="-4654435"/>
            <a:ext cx="8826730" cy="18135602"/>
            <a:chOff x="0" y="0"/>
            <a:chExt cx="2793580" cy="4948201"/>
          </a:xfrm>
        </p:grpSpPr>
        <p:sp>
          <p:nvSpPr>
            <p:cNvPr id="7" name="Freeform 7"/>
            <p:cNvSpPr/>
            <p:nvPr/>
          </p:nvSpPr>
          <p:spPr>
            <a:xfrm>
              <a:off x="0" y="0"/>
              <a:ext cx="2793580" cy="4948201"/>
            </a:xfrm>
            <a:custGeom>
              <a:avLst/>
              <a:gdLst/>
              <a:ahLst/>
              <a:cxnLst/>
              <a:rect l="l" t="t" r="r" b="b"/>
              <a:pathLst>
                <a:path w="2793580" h="4948201">
                  <a:moveTo>
                    <a:pt x="0" y="0"/>
                  </a:moveTo>
                  <a:lnTo>
                    <a:pt x="2793580" y="0"/>
                  </a:lnTo>
                  <a:lnTo>
                    <a:pt x="2793580" y="4948201"/>
                  </a:lnTo>
                  <a:lnTo>
                    <a:pt x="0" y="4948201"/>
                  </a:lnTo>
                  <a:close/>
                </a:path>
              </a:pathLst>
            </a:custGeom>
            <a:gradFill rotWithShape="1">
              <a:gsLst>
                <a:gs pos="0">
                  <a:srgbClr val="A6A6A6">
                    <a:alpha val="31000"/>
                  </a:srgbClr>
                </a:gs>
                <a:gs pos="100000">
                  <a:srgbClr val="FFFFFF">
                    <a:alpha val="31000"/>
                  </a:srgbClr>
                </a:gs>
              </a:gsLst>
              <a:lin ang="0"/>
            </a:gradFill>
          </p:spPr>
        </p:sp>
        <p:sp>
          <p:nvSpPr>
            <p:cNvPr id="8" name="TextBox 8"/>
            <p:cNvSpPr txBox="1"/>
            <p:nvPr/>
          </p:nvSpPr>
          <p:spPr>
            <a:xfrm>
              <a:off x="0" y="-38100"/>
              <a:ext cx="2793580" cy="498630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158348"/>
            <a:ext cx="18288001" cy="1135392"/>
            <a:chOff x="0" y="0"/>
            <a:chExt cx="4865122" cy="331896"/>
          </a:xfrm>
        </p:grpSpPr>
        <p:sp>
          <p:nvSpPr>
            <p:cNvPr id="10" name="Freeform 10"/>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11" name="TextBox 11"/>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118798" y="4321660"/>
            <a:ext cx="6011180" cy="618491"/>
          </a:xfrm>
          <a:prstGeom prst="rect">
            <a:avLst/>
          </a:prstGeom>
          <a:effectLst/>
        </p:spPr>
        <p:txBody>
          <a:bodyPr lIns="0" tIns="0" rIns="0" bIns="0" rtlCol="0" anchor="t">
            <a:spAutoFit/>
          </a:bodyPr>
          <a:lstStyle/>
          <a:p>
            <a:pPr algn="just">
              <a:lnSpc>
                <a:spcPts val="4759"/>
              </a:lnSpc>
              <a:spcBef>
                <a:spcPct val="0"/>
              </a:spcBef>
            </a:pPr>
            <a:r>
              <a:rPr lang="en-US" sz="3399" b="1" dirty="0">
                <a:solidFill>
                  <a:srgbClr val="58585A"/>
                </a:solidFill>
                <a:latin typeface="Poppins Bold"/>
                <a:ea typeface="Poppins Bold"/>
                <a:cs typeface="Poppins Bold"/>
                <a:sym typeface="Poppins Bold"/>
              </a:rPr>
              <a:t>Scitforte Technologies</a:t>
            </a:r>
          </a:p>
        </p:txBody>
      </p:sp>
      <p:sp>
        <p:nvSpPr>
          <p:cNvPr id="13" name="Freeform 13"/>
          <p:cNvSpPr/>
          <p:nvPr/>
        </p:nvSpPr>
        <p:spPr>
          <a:xfrm>
            <a:off x="10101678" y="6706072"/>
            <a:ext cx="481321" cy="481321"/>
          </a:xfrm>
          <a:custGeom>
            <a:avLst/>
            <a:gdLst/>
            <a:ahLst/>
            <a:cxnLst/>
            <a:rect l="l" t="t" r="r" b="b"/>
            <a:pathLst>
              <a:path w="481321" h="481321">
                <a:moveTo>
                  <a:pt x="0" y="0"/>
                </a:moveTo>
                <a:lnTo>
                  <a:pt x="481321" y="0"/>
                </a:lnTo>
                <a:lnTo>
                  <a:pt x="481321" y="481321"/>
                </a:lnTo>
                <a:lnTo>
                  <a:pt x="0" y="4813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4" name="Freeform 14"/>
          <p:cNvSpPr/>
          <p:nvPr/>
        </p:nvSpPr>
        <p:spPr>
          <a:xfrm>
            <a:off x="10109424" y="7343950"/>
            <a:ext cx="481321" cy="481321"/>
          </a:xfrm>
          <a:custGeom>
            <a:avLst/>
            <a:gdLst/>
            <a:ahLst/>
            <a:cxnLst/>
            <a:rect l="l" t="t" r="r" b="b"/>
            <a:pathLst>
              <a:path w="481321" h="481321">
                <a:moveTo>
                  <a:pt x="0" y="0"/>
                </a:moveTo>
                <a:lnTo>
                  <a:pt x="481321" y="0"/>
                </a:lnTo>
                <a:lnTo>
                  <a:pt x="481321" y="481321"/>
                </a:lnTo>
                <a:lnTo>
                  <a:pt x="0" y="48132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a:off x="10101678" y="6054692"/>
            <a:ext cx="481321" cy="481321"/>
          </a:xfrm>
          <a:custGeom>
            <a:avLst/>
            <a:gdLst/>
            <a:ahLst/>
            <a:cxnLst/>
            <a:rect l="l" t="t" r="r" b="b"/>
            <a:pathLst>
              <a:path w="481321" h="481321">
                <a:moveTo>
                  <a:pt x="0" y="0"/>
                </a:moveTo>
                <a:lnTo>
                  <a:pt x="481321" y="0"/>
                </a:lnTo>
                <a:lnTo>
                  <a:pt x="481321" y="481321"/>
                </a:lnTo>
                <a:lnTo>
                  <a:pt x="0" y="48132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a:off x="10101678" y="5457068"/>
            <a:ext cx="481321" cy="481321"/>
          </a:xfrm>
          <a:custGeom>
            <a:avLst/>
            <a:gdLst/>
            <a:ahLst/>
            <a:cxnLst/>
            <a:rect l="l" t="t" r="r" b="b"/>
            <a:pathLst>
              <a:path w="481321" h="481321">
                <a:moveTo>
                  <a:pt x="0" y="0"/>
                </a:moveTo>
                <a:lnTo>
                  <a:pt x="481321" y="0"/>
                </a:lnTo>
                <a:lnTo>
                  <a:pt x="481321" y="481321"/>
                </a:lnTo>
                <a:lnTo>
                  <a:pt x="0" y="48132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7" name="TextBox 17"/>
          <p:cNvSpPr txBox="1"/>
          <p:nvPr/>
        </p:nvSpPr>
        <p:spPr>
          <a:xfrm>
            <a:off x="10660723" y="5545228"/>
            <a:ext cx="2170640" cy="288038"/>
          </a:xfrm>
          <a:prstGeom prst="rect">
            <a:avLst/>
          </a:prstGeom>
        </p:spPr>
        <p:txBody>
          <a:bodyPr lIns="0" tIns="0" rIns="0" bIns="0" rtlCol="0" anchor="t">
            <a:spAutoFit/>
          </a:bodyPr>
          <a:lstStyle/>
          <a:p>
            <a:pPr algn="l">
              <a:lnSpc>
                <a:spcPts val="2144"/>
              </a:lnSpc>
            </a:pPr>
            <a:r>
              <a:rPr lang="en-US" sz="1801">
                <a:solidFill>
                  <a:srgbClr val="2B1209"/>
                </a:solidFill>
                <a:latin typeface="Poppins"/>
                <a:ea typeface="Poppins"/>
                <a:cs typeface="Poppins"/>
                <a:sym typeface="Poppins"/>
              </a:rPr>
              <a:t>+92 345 8808088 </a:t>
            </a:r>
          </a:p>
        </p:txBody>
      </p:sp>
      <p:sp>
        <p:nvSpPr>
          <p:cNvPr id="18" name="TextBox 18"/>
          <p:cNvSpPr txBox="1"/>
          <p:nvPr/>
        </p:nvSpPr>
        <p:spPr>
          <a:xfrm>
            <a:off x="10641673" y="7261008"/>
            <a:ext cx="6745150" cy="554738"/>
          </a:xfrm>
          <a:prstGeom prst="rect">
            <a:avLst/>
          </a:prstGeom>
        </p:spPr>
        <p:txBody>
          <a:bodyPr lIns="0" tIns="0" rIns="0" bIns="0" rtlCol="0" anchor="t">
            <a:spAutoFit/>
          </a:bodyPr>
          <a:lstStyle/>
          <a:p>
            <a:pPr algn="l">
              <a:lnSpc>
                <a:spcPts val="2144"/>
              </a:lnSpc>
            </a:pPr>
            <a:r>
              <a:rPr lang="en-US" sz="1801">
                <a:solidFill>
                  <a:srgbClr val="2B1209"/>
                </a:solidFill>
                <a:latin typeface="Poppins"/>
                <a:ea typeface="Poppins"/>
                <a:cs typeface="Poppins"/>
                <a:sym typeface="Poppins"/>
              </a:rPr>
              <a:t>Office # 101, Building 91-C, 11th Jami Commercial Street</a:t>
            </a:r>
          </a:p>
          <a:p>
            <a:pPr algn="l">
              <a:lnSpc>
                <a:spcPts val="2144"/>
              </a:lnSpc>
            </a:pPr>
            <a:r>
              <a:rPr lang="en-US" sz="1801">
                <a:solidFill>
                  <a:srgbClr val="2B1209"/>
                </a:solidFill>
                <a:latin typeface="Poppins"/>
                <a:ea typeface="Poppins"/>
                <a:cs typeface="Poppins"/>
                <a:sym typeface="Poppins"/>
              </a:rPr>
              <a:t> D.H.A Phase 7, Karachi.</a:t>
            </a:r>
          </a:p>
        </p:txBody>
      </p:sp>
      <p:sp>
        <p:nvSpPr>
          <p:cNvPr id="19" name="TextBox 19"/>
          <p:cNvSpPr txBox="1"/>
          <p:nvPr/>
        </p:nvSpPr>
        <p:spPr>
          <a:xfrm>
            <a:off x="10660723" y="6755088"/>
            <a:ext cx="2463664" cy="288038"/>
          </a:xfrm>
          <a:prstGeom prst="rect">
            <a:avLst/>
          </a:prstGeom>
        </p:spPr>
        <p:txBody>
          <a:bodyPr lIns="0" tIns="0" rIns="0" bIns="0" rtlCol="0" anchor="t">
            <a:spAutoFit/>
          </a:bodyPr>
          <a:lstStyle/>
          <a:p>
            <a:pPr algn="l">
              <a:lnSpc>
                <a:spcPts val="2144"/>
              </a:lnSpc>
            </a:pPr>
            <a:r>
              <a:rPr lang="en-US" sz="1801">
                <a:solidFill>
                  <a:srgbClr val="2B1209"/>
                </a:solidFill>
                <a:latin typeface="Poppins"/>
                <a:ea typeface="Poppins"/>
                <a:cs typeface="Poppins"/>
                <a:sym typeface="Poppins"/>
              </a:rPr>
              <a:t>www.scitforte.com</a:t>
            </a:r>
          </a:p>
        </p:txBody>
      </p:sp>
      <p:sp>
        <p:nvSpPr>
          <p:cNvPr id="20" name="TextBox 20"/>
          <p:cNvSpPr txBox="1"/>
          <p:nvPr/>
        </p:nvSpPr>
        <p:spPr>
          <a:xfrm>
            <a:off x="10660723" y="6118362"/>
            <a:ext cx="2706192" cy="288038"/>
          </a:xfrm>
          <a:prstGeom prst="rect">
            <a:avLst/>
          </a:prstGeom>
        </p:spPr>
        <p:txBody>
          <a:bodyPr lIns="0" tIns="0" rIns="0" bIns="0" rtlCol="0" anchor="t">
            <a:spAutoFit/>
          </a:bodyPr>
          <a:lstStyle/>
          <a:p>
            <a:pPr algn="l">
              <a:lnSpc>
                <a:spcPts val="2144"/>
              </a:lnSpc>
            </a:pPr>
            <a:r>
              <a:rPr lang="en-US" sz="1801">
                <a:solidFill>
                  <a:srgbClr val="2B1209"/>
                </a:solidFill>
                <a:latin typeface="Poppins"/>
                <a:ea typeface="Poppins"/>
                <a:cs typeface="Poppins"/>
                <a:sym typeface="Poppins"/>
              </a:rPr>
              <a:t>info@scitforte.com</a:t>
            </a:r>
          </a:p>
        </p:txBody>
      </p:sp>
      <p:sp>
        <p:nvSpPr>
          <p:cNvPr id="21" name="TextBox 21"/>
          <p:cNvSpPr txBox="1"/>
          <p:nvPr/>
        </p:nvSpPr>
        <p:spPr>
          <a:xfrm>
            <a:off x="828815" y="2106441"/>
            <a:ext cx="7397890" cy="1063579"/>
          </a:xfrm>
          <a:prstGeom prst="rect">
            <a:avLst/>
          </a:prstGeom>
        </p:spPr>
        <p:txBody>
          <a:bodyPr lIns="0" tIns="0" rIns="0" bIns="0" rtlCol="0" anchor="t">
            <a:spAutoFit/>
          </a:bodyPr>
          <a:lstStyle/>
          <a:p>
            <a:pPr algn="l">
              <a:lnSpc>
                <a:spcPts val="2802"/>
              </a:lnSpc>
            </a:pPr>
            <a:r>
              <a:rPr lang="en-US" sz="2001">
                <a:solidFill>
                  <a:srgbClr val="2B1209"/>
                </a:solidFill>
                <a:latin typeface="Poppins"/>
                <a:ea typeface="Poppins"/>
                <a:cs typeface="Poppins"/>
                <a:sym typeface="Poppins"/>
              </a:rPr>
              <a:t> We are ready to collaborate with you. Contact us through the details below for more information on our products, services, or partnership opportunities with Scitforte.</a:t>
            </a:r>
          </a:p>
        </p:txBody>
      </p:sp>
      <p:grpSp>
        <p:nvGrpSpPr>
          <p:cNvPr id="22" name="Group 22"/>
          <p:cNvGrpSpPr/>
          <p:nvPr/>
        </p:nvGrpSpPr>
        <p:grpSpPr>
          <a:xfrm>
            <a:off x="15756900" y="9531832"/>
            <a:ext cx="1502400" cy="513199"/>
            <a:chOff x="0" y="0"/>
            <a:chExt cx="1189743" cy="406400"/>
          </a:xfrm>
        </p:grpSpPr>
        <p:sp>
          <p:nvSpPr>
            <p:cNvPr id="23" name="Freeform 23"/>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24" name="TextBox 24"/>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6095739" y="9617420"/>
            <a:ext cx="824722" cy="342025"/>
            <a:chOff x="0" y="0"/>
            <a:chExt cx="1959899" cy="812800"/>
          </a:xfrm>
        </p:grpSpPr>
        <p:sp>
          <p:nvSpPr>
            <p:cNvPr id="26" name="Freeform 26"/>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27" name="TextBox 27"/>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694927" y="773628"/>
            <a:ext cx="9655158" cy="1347414"/>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9379"/>
              </a:lnSpc>
            </a:pPr>
            <a:r>
              <a:rPr lang="en-US" sz="7948" b="1" spc="-381" dirty="0">
                <a:solidFill>
                  <a:srgbClr val="124E9D"/>
                </a:solidFill>
                <a:latin typeface="Arial Bold"/>
                <a:ea typeface="Arial Bold"/>
                <a:cs typeface="Arial Bold"/>
                <a:sym typeface="Arial Bold"/>
              </a:rPr>
              <a:t>Contact Us</a:t>
            </a:r>
          </a:p>
        </p:txBody>
      </p:sp>
      <p:sp>
        <p:nvSpPr>
          <p:cNvPr id="29" name="Freeform 29"/>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12"/>
            <a:stretch>
              <a:fillRect/>
            </a:stretch>
          </a:blipFill>
        </p:spPr>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50000">
              <a:srgbClr val="F6F6F6">
                <a:alpha val="100000"/>
              </a:srgbClr>
            </a:gs>
            <a:gs pos="100000">
              <a:srgbClr val="C2C0C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Freeform 5"/>
          <p:cNvSpPr/>
          <p:nvPr/>
        </p:nvSpPr>
        <p:spPr>
          <a:xfrm>
            <a:off x="6705600" y="488853"/>
            <a:ext cx="4788241" cy="4788241"/>
          </a:xfrm>
          <a:custGeom>
            <a:avLst/>
            <a:gdLst/>
            <a:ahLst/>
            <a:cxnLst/>
            <a:rect l="l" t="t" r="r" b="b"/>
            <a:pathLst>
              <a:path w="4788241" h="4788241">
                <a:moveTo>
                  <a:pt x="0" y="0"/>
                </a:moveTo>
                <a:lnTo>
                  <a:pt x="4788241" y="0"/>
                </a:lnTo>
                <a:lnTo>
                  <a:pt x="4788241" y="4788241"/>
                </a:lnTo>
                <a:lnTo>
                  <a:pt x="0" y="4788241"/>
                </a:lnTo>
                <a:lnTo>
                  <a:pt x="0" y="0"/>
                </a:lnTo>
                <a:close/>
              </a:path>
            </a:pathLst>
          </a:custGeom>
          <a:blipFill>
            <a:blip r:embed="rId2"/>
            <a:stretch>
              <a:fillRect/>
            </a:stretch>
          </a:blipFill>
        </p:spPr>
      </p:sp>
      <p:sp>
        <p:nvSpPr>
          <p:cNvPr id="6" name="TextBox 6"/>
          <p:cNvSpPr txBox="1"/>
          <p:nvPr/>
        </p:nvSpPr>
        <p:spPr>
          <a:xfrm>
            <a:off x="6324600" y="4216959"/>
            <a:ext cx="6084809" cy="1364738"/>
          </a:xfrm>
          <a:prstGeom prst="rect">
            <a:avLst/>
          </a:prstGeom>
        </p:spPr>
        <p:txBody>
          <a:bodyPr lIns="0" tIns="0" rIns="0" bIns="0" rtlCol="0" anchor="t">
            <a:spAutoFit/>
          </a:bodyPr>
          <a:lstStyle/>
          <a:p>
            <a:pPr algn="l">
              <a:lnSpc>
                <a:spcPts val="10087"/>
              </a:lnSpc>
            </a:pPr>
            <a:r>
              <a:rPr lang="en-US" sz="8548" b="1" spc="-410" dirty="0">
                <a:solidFill>
                  <a:srgbClr val="124E9D"/>
                </a:solidFill>
                <a:latin typeface="Poppins Bold"/>
                <a:ea typeface="Poppins Bold"/>
                <a:cs typeface="Poppins Bold"/>
                <a:sym typeface="Poppins Bold"/>
              </a:rPr>
              <a:t>Thank you!</a:t>
            </a:r>
          </a:p>
        </p:txBody>
      </p:sp>
      <p:grpSp>
        <p:nvGrpSpPr>
          <p:cNvPr id="7" name="Group 7"/>
          <p:cNvGrpSpPr/>
          <p:nvPr/>
        </p:nvGrpSpPr>
        <p:grpSpPr>
          <a:xfrm>
            <a:off x="-36786" y="8882170"/>
            <a:ext cx="18288000" cy="1404830"/>
            <a:chOff x="0" y="-38100"/>
            <a:chExt cx="4865122" cy="369996"/>
          </a:xfrm>
        </p:grpSpPr>
        <p:sp>
          <p:nvSpPr>
            <p:cNvPr id="8" name="Freeform 8"/>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124E9D"/>
            </a:solidFill>
          </p:spPr>
        </p:sp>
        <p:sp>
          <p:nvSpPr>
            <p:cNvPr id="9" name="TextBox 9"/>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4006554" y="9408974"/>
            <a:ext cx="3765972" cy="458926"/>
            <a:chOff x="0" y="0"/>
            <a:chExt cx="857254" cy="104466"/>
          </a:xfrm>
        </p:grpSpPr>
        <p:sp>
          <p:nvSpPr>
            <p:cNvPr id="11" name="Freeform 11"/>
            <p:cNvSpPr/>
            <p:nvPr/>
          </p:nvSpPr>
          <p:spPr>
            <a:xfrm>
              <a:off x="0" y="0"/>
              <a:ext cx="857254" cy="104466"/>
            </a:xfrm>
            <a:custGeom>
              <a:avLst/>
              <a:gdLst/>
              <a:ahLst/>
              <a:cxnLst/>
              <a:rect l="l" t="t" r="r" b="b"/>
              <a:pathLst>
                <a:path w="857254" h="104466">
                  <a:moveTo>
                    <a:pt x="52233" y="0"/>
                  </a:moveTo>
                  <a:lnTo>
                    <a:pt x="805021" y="0"/>
                  </a:lnTo>
                  <a:cubicBezTo>
                    <a:pt x="833868" y="0"/>
                    <a:pt x="857254" y="23386"/>
                    <a:pt x="857254" y="52233"/>
                  </a:cubicBezTo>
                  <a:lnTo>
                    <a:pt x="857254" y="52233"/>
                  </a:lnTo>
                  <a:cubicBezTo>
                    <a:pt x="857254" y="81081"/>
                    <a:pt x="833868" y="104466"/>
                    <a:pt x="805021" y="104466"/>
                  </a:cubicBezTo>
                  <a:lnTo>
                    <a:pt x="52233" y="104466"/>
                  </a:lnTo>
                  <a:cubicBezTo>
                    <a:pt x="23386" y="104466"/>
                    <a:pt x="0" y="81081"/>
                    <a:pt x="0" y="52233"/>
                  </a:cubicBezTo>
                  <a:lnTo>
                    <a:pt x="0" y="52233"/>
                  </a:lnTo>
                  <a:cubicBezTo>
                    <a:pt x="0" y="23386"/>
                    <a:pt x="23386" y="0"/>
                    <a:pt x="52233" y="0"/>
                  </a:cubicBezTo>
                  <a:close/>
                </a:path>
              </a:pathLst>
            </a:custGeom>
            <a:solidFill>
              <a:srgbClr val="FFFFFF"/>
            </a:solidFill>
          </p:spPr>
        </p:sp>
        <p:sp>
          <p:nvSpPr>
            <p:cNvPr id="12" name="TextBox 12"/>
            <p:cNvSpPr txBox="1"/>
            <p:nvPr/>
          </p:nvSpPr>
          <p:spPr>
            <a:xfrm>
              <a:off x="0" y="-38100"/>
              <a:ext cx="857254" cy="14256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81000" y="9331434"/>
            <a:ext cx="7594490" cy="659130"/>
          </a:xfrm>
          <a:prstGeom prst="rect">
            <a:avLst/>
          </a:prstGeom>
        </p:spPr>
        <p:txBody>
          <a:bodyPr lIns="0" tIns="0" rIns="0" bIns="0" rtlCol="0" anchor="t">
            <a:spAutoFit/>
          </a:bodyPr>
          <a:lstStyle/>
          <a:p>
            <a:pPr algn="just">
              <a:lnSpc>
                <a:spcPts val="2519"/>
              </a:lnSpc>
              <a:spcBef>
                <a:spcPct val="0"/>
              </a:spcBef>
            </a:pPr>
            <a:r>
              <a:rPr lang="en-US" sz="1799" dirty="0">
                <a:solidFill>
                  <a:srgbClr val="FFFFFF"/>
                </a:solidFill>
                <a:latin typeface="Arial"/>
                <a:ea typeface="Arial"/>
                <a:cs typeface="Arial"/>
                <a:sym typeface="Arial"/>
              </a:rPr>
              <a:t>The company was founded in 2022 with a mission to provide technology solutions that support digital transformation and business efficiency.</a:t>
            </a:r>
          </a:p>
        </p:txBody>
      </p:sp>
      <p:sp>
        <p:nvSpPr>
          <p:cNvPr id="14" name="TextBox 14"/>
          <p:cNvSpPr txBox="1"/>
          <p:nvPr/>
        </p:nvSpPr>
        <p:spPr>
          <a:xfrm>
            <a:off x="14249400" y="9397321"/>
            <a:ext cx="3280282" cy="396507"/>
          </a:xfrm>
          <a:prstGeom prst="rect">
            <a:avLst/>
          </a:prstGeom>
        </p:spPr>
        <p:txBody>
          <a:bodyPr lIns="0" tIns="0" rIns="0" bIns="0" rtlCol="0" anchor="t">
            <a:spAutoFit/>
          </a:bodyPr>
          <a:lstStyle/>
          <a:p>
            <a:pPr algn="ctr">
              <a:lnSpc>
                <a:spcPts val="2915"/>
              </a:lnSpc>
              <a:spcBef>
                <a:spcPct val="0"/>
              </a:spcBef>
            </a:pPr>
            <a:r>
              <a:rPr lang="en-US" sz="2082" dirty="0">
                <a:solidFill>
                  <a:srgbClr val="000000"/>
                </a:solidFill>
                <a:latin typeface="Arial"/>
                <a:ea typeface="Arial"/>
                <a:cs typeface="Arial"/>
                <a:sym typeface="Arial"/>
              </a:rPr>
              <a:t>www.scitforte.com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1" y="9158347"/>
            <a:ext cx="18288000" cy="1128653"/>
            <a:chOff x="0" y="0"/>
            <a:chExt cx="4865122" cy="331896"/>
          </a:xfrm>
        </p:grpSpPr>
        <p:sp>
          <p:nvSpPr>
            <p:cNvPr id="3" name="Freeform 3"/>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4" name="TextBox 4"/>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56900" y="9531832"/>
            <a:ext cx="1502400" cy="513199"/>
            <a:chOff x="0" y="0"/>
            <a:chExt cx="1189743" cy="406400"/>
          </a:xfrm>
        </p:grpSpPr>
        <p:sp>
          <p:nvSpPr>
            <p:cNvPr id="6" name="Freeform 6"/>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7" name="TextBox 7"/>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095739" y="9617420"/>
            <a:ext cx="824722" cy="342025"/>
            <a:chOff x="0" y="0"/>
            <a:chExt cx="1959899" cy="812800"/>
          </a:xfrm>
        </p:grpSpPr>
        <p:sp>
          <p:nvSpPr>
            <p:cNvPr id="9" name="Freeform 9"/>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0" name="TextBox 10"/>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2"/>
            <a:stretch>
              <a:fillRect/>
            </a:stretch>
          </a:blipFill>
        </p:spPr>
      </p:sp>
      <p:sp>
        <p:nvSpPr>
          <p:cNvPr id="12" name="Freeform 12"/>
          <p:cNvSpPr/>
          <p:nvPr/>
        </p:nvSpPr>
        <p:spPr>
          <a:xfrm>
            <a:off x="6760714" y="-5741"/>
            <a:ext cx="11527287" cy="9120201"/>
          </a:xfrm>
          <a:custGeom>
            <a:avLst/>
            <a:gdLst/>
            <a:ahLst/>
            <a:cxnLst/>
            <a:rect l="l" t="t" r="r" b="b"/>
            <a:pathLst>
              <a:path w="12024916" h="9158347">
                <a:moveTo>
                  <a:pt x="0" y="0"/>
                </a:moveTo>
                <a:lnTo>
                  <a:pt x="12024915" y="0"/>
                </a:lnTo>
                <a:lnTo>
                  <a:pt x="12024915" y="9158347"/>
                </a:lnTo>
                <a:lnTo>
                  <a:pt x="0" y="9158347"/>
                </a:lnTo>
                <a:lnTo>
                  <a:pt x="0" y="0"/>
                </a:lnTo>
                <a:close/>
              </a:path>
            </a:pathLst>
          </a:custGeom>
          <a:blipFill>
            <a:blip r:embed="rId3"/>
            <a:stretch>
              <a:fillRect l="-7554" r="-6758"/>
            </a:stretch>
          </a:blipFill>
        </p:spPr>
      </p:sp>
      <p:grpSp>
        <p:nvGrpSpPr>
          <p:cNvPr id="13" name="Group 13"/>
          <p:cNvGrpSpPr/>
          <p:nvPr/>
        </p:nvGrpSpPr>
        <p:grpSpPr>
          <a:xfrm rot="-5400000">
            <a:off x="7925649" y="-1203033"/>
            <a:ext cx="9159324" cy="11565387"/>
            <a:chOff x="0" y="0"/>
            <a:chExt cx="2448224" cy="4879664"/>
          </a:xfrm>
        </p:grpSpPr>
        <p:sp>
          <p:nvSpPr>
            <p:cNvPr id="14" name="Freeform 14"/>
            <p:cNvSpPr/>
            <p:nvPr/>
          </p:nvSpPr>
          <p:spPr>
            <a:xfrm>
              <a:off x="0" y="0"/>
              <a:ext cx="2448224" cy="4879664"/>
            </a:xfrm>
            <a:custGeom>
              <a:avLst/>
              <a:gdLst/>
              <a:ahLst/>
              <a:cxnLst/>
              <a:rect l="l" t="t" r="r" b="b"/>
              <a:pathLst>
                <a:path w="2448224" h="4879664">
                  <a:moveTo>
                    <a:pt x="0" y="0"/>
                  </a:moveTo>
                  <a:lnTo>
                    <a:pt x="2448224" y="0"/>
                  </a:lnTo>
                  <a:lnTo>
                    <a:pt x="2448224" y="4879664"/>
                  </a:lnTo>
                  <a:lnTo>
                    <a:pt x="0" y="4879664"/>
                  </a:lnTo>
                  <a:close/>
                </a:path>
              </a:pathLst>
            </a:custGeom>
            <a:gradFill rotWithShape="1">
              <a:gsLst>
                <a:gs pos="0">
                  <a:srgbClr val="A6A6A6">
                    <a:alpha val="37000"/>
                  </a:srgbClr>
                </a:gs>
                <a:gs pos="100000">
                  <a:srgbClr val="FFFFFF">
                    <a:alpha val="37000"/>
                  </a:srgbClr>
                </a:gs>
              </a:gsLst>
              <a:lin ang="0"/>
            </a:gradFill>
          </p:spPr>
        </p:sp>
        <p:sp>
          <p:nvSpPr>
            <p:cNvPr id="15" name="TextBox 15"/>
            <p:cNvSpPr txBox="1"/>
            <p:nvPr/>
          </p:nvSpPr>
          <p:spPr>
            <a:xfrm>
              <a:off x="0" y="-38100"/>
              <a:ext cx="2448224" cy="491776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90550" y="2236543"/>
            <a:ext cx="8703406" cy="1235709"/>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7819"/>
              </a:lnSpc>
            </a:pPr>
            <a:r>
              <a:rPr lang="en-US" sz="8499" b="1" spc="-407" dirty="0">
                <a:solidFill>
                  <a:srgbClr val="124E9D"/>
                </a:solidFill>
                <a:latin typeface="Arial Bold"/>
                <a:ea typeface="Arial Bold"/>
                <a:cs typeface="Arial Bold"/>
                <a:sym typeface="Arial Bold"/>
              </a:rPr>
              <a:t>About Us</a:t>
            </a:r>
          </a:p>
        </p:txBody>
      </p:sp>
      <p:sp>
        <p:nvSpPr>
          <p:cNvPr id="17" name="TextBox 17"/>
          <p:cNvSpPr txBox="1"/>
          <p:nvPr/>
        </p:nvSpPr>
        <p:spPr>
          <a:xfrm>
            <a:off x="590550" y="3541129"/>
            <a:ext cx="5429250" cy="4847481"/>
          </a:xfrm>
          <a:prstGeom prst="rect">
            <a:avLst/>
          </a:prstGeom>
        </p:spPr>
        <p:txBody>
          <a:bodyPr wrap="square" lIns="0" tIns="0" rIns="0" bIns="0" rtlCol="0" anchor="t">
            <a:spAutoFit/>
          </a:bodyPr>
          <a:lstStyle/>
          <a:p>
            <a:pPr algn="l">
              <a:lnSpc>
                <a:spcPts val="4199"/>
              </a:lnSpc>
            </a:pPr>
            <a:r>
              <a:rPr lang="en-US" sz="2999" dirty="0">
                <a:solidFill>
                  <a:srgbClr val="050606"/>
                </a:solidFill>
                <a:latin typeface="Poppins"/>
                <a:ea typeface="Poppins"/>
                <a:cs typeface="Poppins"/>
                <a:sym typeface="Poppins"/>
              </a:rPr>
              <a:t>Software development, information technology, and cloud services. </a:t>
            </a:r>
          </a:p>
          <a:p>
            <a:pPr algn="l">
              <a:lnSpc>
                <a:spcPts val="4199"/>
              </a:lnSpc>
            </a:pPr>
            <a:r>
              <a:rPr lang="en-US" sz="2999" dirty="0">
                <a:solidFill>
                  <a:srgbClr val="050606"/>
                </a:solidFill>
                <a:latin typeface="Poppins"/>
                <a:ea typeface="Poppins"/>
                <a:cs typeface="Poppins"/>
                <a:sym typeface="Poppins"/>
              </a:rPr>
              <a:t>A software powerhouse with ready-made products and customizable solutions tailored to diverse industries.</a:t>
            </a:r>
          </a:p>
          <a:p>
            <a:pPr algn="just">
              <a:lnSpc>
                <a:spcPts val="4199"/>
              </a:lnSpc>
              <a:spcBef>
                <a:spcPct val="0"/>
              </a:spcBef>
            </a:pPr>
            <a:endParaRPr lang="en-US" sz="2999" dirty="0">
              <a:solidFill>
                <a:srgbClr val="050606"/>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0" y="9070576"/>
            <a:ext cx="18364200" cy="1216424"/>
            <a:chOff x="0" y="0"/>
            <a:chExt cx="4865122" cy="331896"/>
          </a:xfrm>
        </p:grpSpPr>
        <p:sp>
          <p:nvSpPr>
            <p:cNvPr id="3" name="Freeform 3"/>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4" name="TextBox 4"/>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1"/>
            <a:ext cx="9798371" cy="9070576"/>
            <a:chOff x="0" y="0"/>
            <a:chExt cx="1518024" cy="1444478"/>
          </a:xfrm>
        </p:grpSpPr>
        <p:sp>
          <p:nvSpPr>
            <p:cNvPr id="6" name="Freeform 6"/>
            <p:cNvSpPr/>
            <p:nvPr/>
          </p:nvSpPr>
          <p:spPr>
            <a:xfrm>
              <a:off x="0" y="0"/>
              <a:ext cx="1518024" cy="1444478"/>
            </a:xfrm>
            <a:custGeom>
              <a:avLst/>
              <a:gdLst/>
              <a:ahLst/>
              <a:cxnLst/>
              <a:rect l="l" t="t" r="r" b="b"/>
              <a:pathLst>
                <a:path w="1518024" h="1444478">
                  <a:moveTo>
                    <a:pt x="0" y="0"/>
                  </a:moveTo>
                  <a:lnTo>
                    <a:pt x="1518024" y="0"/>
                  </a:lnTo>
                  <a:lnTo>
                    <a:pt x="1518024" y="1444478"/>
                  </a:lnTo>
                  <a:lnTo>
                    <a:pt x="0" y="1444478"/>
                  </a:lnTo>
                  <a:close/>
                </a:path>
              </a:pathLst>
            </a:custGeom>
            <a:blipFill>
              <a:blip r:embed="rId2"/>
              <a:stretch>
                <a:fillRect l="-16852" r="-25969"/>
              </a:stretch>
            </a:blipFill>
          </p:spPr>
        </p:sp>
      </p:grpSp>
      <p:grpSp>
        <p:nvGrpSpPr>
          <p:cNvPr id="7" name="Group 7"/>
          <p:cNvGrpSpPr/>
          <p:nvPr/>
        </p:nvGrpSpPr>
        <p:grpSpPr>
          <a:xfrm rot="-5400000">
            <a:off x="4608714" y="-4608713"/>
            <a:ext cx="9070575" cy="18288002"/>
            <a:chOff x="0" y="0"/>
            <a:chExt cx="2491761" cy="4876322"/>
          </a:xfrm>
        </p:grpSpPr>
        <p:sp>
          <p:nvSpPr>
            <p:cNvPr id="8" name="Freeform 8"/>
            <p:cNvSpPr/>
            <p:nvPr/>
          </p:nvSpPr>
          <p:spPr>
            <a:xfrm>
              <a:off x="0" y="0"/>
              <a:ext cx="2491761" cy="4876323"/>
            </a:xfrm>
            <a:custGeom>
              <a:avLst/>
              <a:gdLst/>
              <a:ahLst/>
              <a:cxnLst/>
              <a:rect l="l" t="t" r="r" b="b"/>
              <a:pathLst>
                <a:path w="2491761" h="4876323">
                  <a:moveTo>
                    <a:pt x="0" y="0"/>
                  </a:moveTo>
                  <a:lnTo>
                    <a:pt x="2491761" y="0"/>
                  </a:lnTo>
                  <a:lnTo>
                    <a:pt x="2491761" y="4876323"/>
                  </a:lnTo>
                  <a:lnTo>
                    <a:pt x="0" y="4876323"/>
                  </a:lnTo>
                  <a:close/>
                </a:path>
              </a:pathLst>
            </a:custGeom>
            <a:gradFill rotWithShape="1">
              <a:gsLst>
                <a:gs pos="0">
                  <a:srgbClr val="A6A6A6">
                    <a:alpha val="54000"/>
                  </a:srgbClr>
                </a:gs>
                <a:gs pos="100000">
                  <a:srgbClr val="FFFFFF">
                    <a:alpha val="54000"/>
                  </a:srgbClr>
                </a:gs>
              </a:gsLst>
              <a:lin ang="0"/>
            </a:gradFill>
          </p:spPr>
        </p:sp>
        <p:sp>
          <p:nvSpPr>
            <p:cNvPr id="9" name="TextBox 9"/>
            <p:cNvSpPr txBox="1"/>
            <p:nvPr/>
          </p:nvSpPr>
          <p:spPr>
            <a:xfrm>
              <a:off x="0" y="-38100"/>
              <a:ext cx="2491761" cy="491442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756900" y="9531832"/>
            <a:ext cx="1502400" cy="513199"/>
            <a:chOff x="0" y="0"/>
            <a:chExt cx="1189743" cy="406400"/>
          </a:xfrm>
        </p:grpSpPr>
        <p:sp>
          <p:nvSpPr>
            <p:cNvPr id="11" name="Freeform 11"/>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2" name="TextBox 12"/>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095739" y="9617420"/>
            <a:ext cx="824722" cy="342025"/>
            <a:chOff x="0" y="0"/>
            <a:chExt cx="1959899" cy="812800"/>
          </a:xfrm>
        </p:grpSpPr>
        <p:sp>
          <p:nvSpPr>
            <p:cNvPr id="14" name="Freeform 14"/>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5" name="TextBox 15"/>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304800" y="7970184"/>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sp>
        <p:nvSpPr>
          <p:cNvPr id="17" name="TextBox 17"/>
          <p:cNvSpPr txBox="1"/>
          <p:nvPr/>
        </p:nvSpPr>
        <p:spPr>
          <a:xfrm>
            <a:off x="10287848" y="1704309"/>
            <a:ext cx="7174169" cy="1861186"/>
          </a:xfrm>
          <a:prstGeom prst="rect">
            <a:avLst/>
          </a:prstGeom>
        </p:spPr>
        <p:txBody>
          <a:bodyPr lIns="0" tIns="0" rIns="0" bIns="0" rtlCol="0" anchor="t">
            <a:spAutoFit/>
          </a:bodyPr>
          <a:lstStyle/>
          <a:p>
            <a:pPr algn="just">
              <a:lnSpc>
                <a:spcPts val="2939"/>
              </a:lnSpc>
              <a:spcBef>
                <a:spcPct val="0"/>
              </a:spcBef>
            </a:pPr>
            <a:r>
              <a:rPr lang="en-US" sz="2099">
                <a:solidFill>
                  <a:srgbClr val="050606"/>
                </a:solidFill>
                <a:latin typeface="Poppins"/>
                <a:ea typeface="Poppins"/>
                <a:cs typeface="Poppins"/>
                <a:sym typeface="Poppins"/>
              </a:rPr>
              <a:t>To become the leading technology company by providing innovative solutions that drive global business advancement. Empowering innovation through cutting-edge technology solutions that drive growth and efficiency.</a:t>
            </a:r>
          </a:p>
        </p:txBody>
      </p:sp>
      <p:sp>
        <p:nvSpPr>
          <p:cNvPr id="18" name="TextBox 18"/>
          <p:cNvSpPr txBox="1"/>
          <p:nvPr/>
        </p:nvSpPr>
        <p:spPr>
          <a:xfrm>
            <a:off x="10287848" y="5672081"/>
            <a:ext cx="7174169" cy="2975611"/>
          </a:xfrm>
          <a:prstGeom prst="rect">
            <a:avLst/>
          </a:prstGeom>
        </p:spPr>
        <p:txBody>
          <a:bodyPr lIns="0" tIns="0" rIns="0" bIns="0" rtlCol="0" anchor="t">
            <a:spAutoFit/>
          </a:bodyPr>
          <a:lstStyle/>
          <a:p>
            <a:pPr algn="just">
              <a:lnSpc>
                <a:spcPts val="2939"/>
              </a:lnSpc>
            </a:pPr>
            <a:r>
              <a:rPr lang="en-US" sz="2099">
                <a:solidFill>
                  <a:srgbClr val="050606"/>
                </a:solidFill>
                <a:latin typeface="Poppins"/>
                <a:ea typeface="Poppins"/>
                <a:cs typeface="Poppins"/>
                <a:sym typeface="Poppins"/>
              </a:rPr>
              <a:t>To develop technology that enables businesses to transform digitally, increase efficiency, and achieve significant business outcomes. Delivering exceptional products and tailored solutions for evolving business challenges.</a:t>
            </a:r>
          </a:p>
          <a:p>
            <a:pPr algn="just">
              <a:lnSpc>
                <a:spcPts val="2939"/>
              </a:lnSpc>
              <a:spcBef>
                <a:spcPct val="0"/>
              </a:spcBef>
            </a:pPr>
            <a:r>
              <a:rPr lang="en-US" sz="2099">
                <a:solidFill>
                  <a:srgbClr val="050606"/>
                </a:solidFill>
                <a:latin typeface="Poppins"/>
                <a:ea typeface="Poppins"/>
                <a:cs typeface="Poppins"/>
                <a:sym typeface="Poppins"/>
              </a:rPr>
              <a:t>The company was founded in 2022 with a mission to provide technology solutions that support digital transformation and business efficiency.</a:t>
            </a:r>
          </a:p>
        </p:txBody>
      </p:sp>
      <p:sp>
        <p:nvSpPr>
          <p:cNvPr id="19" name="TextBox 19"/>
          <p:cNvSpPr txBox="1"/>
          <p:nvPr/>
        </p:nvSpPr>
        <p:spPr>
          <a:xfrm>
            <a:off x="10287848" y="525750"/>
            <a:ext cx="3213994" cy="1235709"/>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7819"/>
              </a:lnSpc>
            </a:pPr>
            <a:r>
              <a:rPr lang="en-US" sz="8499" b="1" spc="-407" dirty="0">
                <a:solidFill>
                  <a:srgbClr val="124E9D"/>
                </a:solidFill>
                <a:latin typeface="Arial Bold"/>
                <a:ea typeface="Arial Bold"/>
                <a:cs typeface="Arial Bold"/>
                <a:sym typeface="Arial Bold"/>
              </a:rPr>
              <a:t>Vision</a:t>
            </a:r>
          </a:p>
        </p:txBody>
      </p:sp>
      <p:sp>
        <p:nvSpPr>
          <p:cNvPr id="20" name="TextBox 20"/>
          <p:cNvSpPr txBox="1"/>
          <p:nvPr/>
        </p:nvSpPr>
        <p:spPr>
          <a:xfrm>
            <a:off x="10259273" y="4554220"/>
            <a:ext cx="8703406" cy="1235709"/>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7819"/>
              </a:lnSpc>
            </a:pPr>
            <a:r>
              <a:rPr lang="en-US" sz="8499" b="1" spc="-407">
                <a:solidFill>
                  <a:srgbClr val="124E9D"/>
                </a:solidFill>
                <a:latin typeface="Arial Bold"/>
                <a:ea typeface="Arial Bold"/>
                <a:cs typeface="Arial Bold"/>
                <a:sym typeface="Arial Bold"/>
              </a:rPr>
              <a:t>Mission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9727515" y="-1"/>
            <a:ext cx="8560485" cy="10308073"/>
            <a:chOff x="0" y="0"/>
            <a:chExt cx="1326243" cy="1723038"/>
          </a:xfrm>
        </p:grpSpPr>
        <p:sp>
          <p:nvSpPr>
            <p:cNvPr id="3" name="Freeform 3"/>
            <p:cNvSpPr/>
            <p:nvPr/>
          </p:nvSpPr>
          <p:spPr>
            <a:xfrm>
              <a:off x="0" y="0"/>
              <a:ext cx="1326243" cy="1723038"/>
            </a:xfrm>
            <a:custGeom>
              <a:avLst/>
              <a:gdLst/>
              <a:ahLst/>
              <a:cxnLst/>
              <a:rect l="l" t="t" r="r" b="b"/>
              <a:pathLst>
                <a:path w="1326243" h="1723038">
                  <a:moveTo>
                    <a:pt x="0" y="0"/>
                  </a:moveTo>
                  <a:lnTo>
                    <a:pt x="1326243" y="0"/>
                  </a:lnTo>
                  <a:lnTo>
                    <a:pt x="1326243" y="1723038"/>
                  </a:lnTo>
                  <a:lnTo>
                    <a:pt x="0" y="1723038"/>
                  </a:lnTo>
                  <a:close/>
                </a:path>
              </a:pathLst>
            </a:custGeom>
            <a:blipFill>
              <a:blip r:embed="rId2"/>
              <a:stretch>
                <a:fillRect l="-47317" r="-47317"/>
              </a:stretch>
            </a:blipFill>
          </p:spPr>
        </p:sp>
      </p:grpSp>
      <p:grpSp>
        <p:nvGrpSpPr>
          <p:cNvPr id="4" name="Group 4"/>
          <p:cNvGrpSpPr/>
          <p:nvPr/>
        </p:nvGrpSpPr>
        <p:grpSpPr>
          <a:xfrm>
            <a:off x="0" y="0"/>
            <a:ext cx="18288000" cy="9531832"/>
            <a:chOff x="0" y="0"/>
            <a:chExt cx="4816593" cy="2510441"/>
          </a:xfrm>
        </p:grpSpPr>
        <p:sp>
          <p:nvSpPr>
            <p:cNvPr id="5" name="Freeform 5"/>
            <p:cNvSpPr/>
            <p:nvPr/>
          </p:nvSpPr>
          <p:spPr>
            <a:xfrm>
              <a:off x="0" y="0"/>
              <a:ext cx="4816592" cy="2510442"/>
            </a:xfrm>
            <a:custGeom>
              <a:avLst/>
              <a:gdLst/>
              <a:ahLst/>
              <a:cxnLst/>
              <a:rect l="l" t="t" r="r" b="b"/>
              <a:pathLst>
                <a:path w="4816592" h="2510442">
                  <a:moveTo>
                    <a:pt x="0" y="0"/>
                  </a:moveTo>
                  <a:lnTo>
                    <a:pt x="4816592" y="0"/>
                  </a:lnTo>
                  <a:lnTo>
                    <a:pt x="4816592" y="2510442"/>
                  </a:lnTo>
                  <a:lnTo>
                    <a:pt x="0" y="2510442"/>
                  </a:lnTo>
                  <a:close/>
                </a:path>
              </a:pathLst>
            </a:custGeom>
            <a:gradFill rotWithShape="1">
              <a:gsLst>
                <a:gs pos="0">
                  <a:srgbClr val="A6A6A6">
                    <a:alpha val="36000"/>
                  </a:srgbClr>
                </a:gs>
                <a:gs pos="100000">
                  <a:srgbClr val="FFFFFF">
                    <a:alpha val="36000"/>
                  </a:srgbClr>
                </a:gs>
              </a:gsLst>
              <a:lin ang="0"/>
            </a:gradFill>
          </p:spPr>
        </p:sp>
        <p:sp>
          <p:nvSpPr>
            <p:cNvPr id="6" name="TextBox 6"/>
            <p:cNvSpPr txBox="1"/>
            <p:nvPr/>
          </p:nvSpPr>
          <p:spPr>
            <a:xfrm>
              <a:off x="0" y="-38100"/>
              <a:ext cx="4816593" cy="254854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97409" y="3948910"/>
            <a:ext cx="9179991" cy="3462486"/>
          </a:xfrm>
          <a:prstGeom prst="rect">
            <a:avLst/>
          </a:prstGeom>
        </p:spPr>
        <p:txBody>
          <a:bodyPr wrap="square" lIns="0" tIns="0" rIns="0" bIns="0" rtlCol="0" anchor="t">
            <a:spAutoFit/>
          </a:bodyPr>
          <a:lstStyle/>
          <a:p>
            <a:pPr algn="just">
              <a:lnSpc>
                <a:spcPts val="2968"/>
              </a:lnSpc>
            </a:pPr>
            <a:r>
              <a:rPr lang="en-US" sz="2120" b="1" dirty="0">
                <a:solidFill>
                  <a:srgbClr val="004AAD"/>
                </a:solidFill>
                <a:latin typeface="Poppins Bold"/>
                <a:ea typeface="Poppins Bold"/>
                <a:cs typeface="Poppins Bold"/>
                <a:sym typeface="Poppins Bold"/>
              </a:rPr>
              <a:t>Integrity – </a:t>
            </a:r>
            <a:r>
              <a:rPr lang="en-US" sz="2120" dirty="0">
                <a:solidFill>
                  <a:srgbClr val="000000"/>
                </a:solidFill>
                <a:latin typeface="Poppins"/>
                <a:ea typeface="Poppins"/>
                <a:cs typeface="Poppins"/>
                <a:sym typeface="Poppins"/>
              </a:rPr>
              <a:t>Building trust through transparency and honesty.</a:t>
            </a:r>
          </a:p>
          <a:p>
            <a:pPr algn="just">
              <a:lnSpc>
                <a:spcPts val="2968"/>
              </a:lnSpc>
            </a:pPr>
            <a:r>
              <a:rPr lang="en-US" sz="2120" b="1" dirty="0">
                <a:solidFill>
                  <a:srgbClr val="004AAD"/>
                </a:solidFill>
                <a:latin typeface="Poppins Bold"/>
                <a:ea typeface="Poppins Bold"/>
                <a:cs typeface="Poppins Bold"/>
                <a:sym typeface="Poppins Bold"/>
              </a:rPr>
              <a:t>Innovation – </a:t>
            </a:r>
            <a:r>
              <a:rPr lang="en-US" sz="2120" dirty="0">
                <a:solidFill>
                  <a:srgbClr val="000000"/>
                </a:solidFill>
                <a:latin typeface="Poppins"/>
                <a:ea typeface="Poppins"/>
                <a:cs typeface="Poppins"/>
                <a:sym typeface="Poppins"/>
              </a:rPr>
              <a:t>Leading with cutting-edge solutions.</a:t>
            </a:r>
          </a:p>
          <a:p>
            <a:pPr algn="just">
              <a:lnSpc>
                <a:spcPts val="2968"/>
              </a:lnSpc>
            </a:pPr>
            <a:r>
              <a:rPr lang="en-US" sz="2120" b="1" dirty="0">
                <a:solidFill>
                  <a:srgbClr val="004AAD"/>
                </a:solidFill>
                <a:latin typeface="Poppins Bold"/>
                <a:ea typeface="Poppins Bold"/>
                <a:cs typeface="Poppins Bold"/>
                <a:sym typeface="Poppins Bold"/>
              </a:rPr>
              <a:t>Excellence – </a:t>
            </a:r>
            <a:r>
              <a:rPr lang="en-US" sz="2120" dirty="0">
                <a:solidFill>
                  <a:srgbClr val="000000"/>
                </a:solidFill>
                <a:latin typeface="Poppins"/>
                <a:ea typeface="Poppins"/>
                <a:cs typeface="Poppins"/>
                <a:sym typeface="Poppins"/>
              </a:rPr>
              <a:t>Delivering top-quality products and services.</a:t>
            </a:r>
          </a:p>
          <a:p>
            <a:pPr algn="just">
              <a:lnSpc>
                <a:spcPts val="2968"/>
              </a:lnSpc>
            </a:pPr>
            <a:r>
              <a:rPr lang="en-US" sz="2120" b="1" dirty="0">
                <a:solidFill>
                  <a:srgbClr val="004AAD"/>
                </a:solidFill>
                <a:latin typeface="Poppins Bold"/>
                <a:ea typeface="Poppins Bold"/>
                <a:cs typeface="Poppins Bold"/>
                <a:sym typeface="Poppins Bold"/>
              </a:rPr>
              <a:t>Collaboration – </a:t>
            </a:r>
            <a:r>
              <a:rPr lang="en-US" sz="2120" dirty="0">
                <a:solidFill>
                  <a:srgbClr val="000000"/>
                </a:solidFill>
                <a:latin typeface="Poppins"/>
                <a:ea typeface="Poppins"/>
                <a:cs typeface="Poppins"/>
                <a:sym typeface="Poppins"/>
              </a:rPr>
              <a:t>Achieving success together, with clients and teams.</a:t>
            </a:r>
          </a:p>
          <a:p>
            <a:pPr algn="just">
              <a:lnSpc>
                <a:spcPts val="2968"/>
              </a:lnSpc>
            </a:pPr>
            <a:r>
              <a:rPr lang="en-US" sz="2120" b="1" dirty="0">
                <a:solidFill>
                  <a:srgbClr val="004AAD"/>
                </a:solidFill>
                <a:latin typeface="Poppins Bold"/>
                <a:ea typeface="Poppins Bold"/>
                <a:cs typeface="Poppins Bold"/>
                <a:sym typeface="Poppins Bold"/>
              </a:rPr>
              <a:t>Customer-Centricity – </a:t>
            </a:r>
            <a:r>
              <a:rPr lang="en-US" sz="2120" dirty="0">
                <a:solidFill>
                  <a:srgbClr val="000000"/>
                </a:solidFill>
                <a:latin typeface="Poppins"/>
                <a:ea typeface="Poppins"/>
                <a:cs typeface="Poppins"/>
                <a:sym typeface="Poppins"/>
              </a:rPr>
              <a:t>Focused on delivering client success.</a:t>
            </a:r>
          </a:p>
          <a:p>
            <a:pPr algn="just">
              <a:lnSpc>
                <a:spcPts val="2968"/>
              </a:lnSpc>
            </a:pPr>
            <a:r>
              <a:rPr lang="en-US" sz="2120" b="1" dirty="0">
                <a:solidFill>
                  <a:srgbClr val="004AAD"/>
                </a:solidFill>
                <a:latin typeface="Poppins Bold"/>
                <a:ea typeface="Poppins Bold"/>
                <a:cs typeface="Poppins Bold"/>
                <a:sym typeface="Poppins Bold"/>
              </a:rPr>
              <a:t>Sustainability – </a:t>
            </a:r>
            <a:r>
              <a:rPr lang="en-US" sz="2120" dirty="0">
                <a:solidFill>
                  <a:srgbClr val="000000"/>
                </a:solidFill>
                <a:latin typeface="Poppins"/>
                <a:ea typeface="Poppins"/>
                <a:cs typeface="Poppins"/>
                <a:sym typeface="Poppins"/>
              </a:rPr>
              <a:t>Committed to responsible, eco-friendly practices.</a:t>
            </a:r>
          </a:p>
          <a:p>
            <a:pPr algn="just">
              <a:lnSpc>
                <a:spcPts val="2968"/>
              </a:lnSpc>
            </a:pPr>
            <a:r>
              <a:rPr lang="en-US" sz="2120" b="1" dirty="0">
                <a:solidFill>
                  <a:srgbClr val="004AAD"/>
                </a:solidFill>
                <a:latin typeface="Poppins Bold"/>
                <a:ea typeface="Poppins Bold"/>
                <a:cs typeface="Poppins Bold"/>
                <a:sym typeface="Poppins Bold"/>
              </a:rPr>
              <a:t>Adaptability – </a:t>
            </a:r>
            <a:r>
              <a:rPr lang="en-US" sz="2120" dirty="0">
                <a:solidFill>
                  <a:srgbClr val="000000"/>
                </a:solidFill>
                <a:latin typeface="Poppins"/>
                <a:ea typeface="Poppins"/>
                <a:cs typeface="Poppins"/>
                <a:sym typeface="Poppins"/>
              </a:rPr>
              <a:t>Embracing change with agility.</a:t>
            </a:r>
          </a:p>
          <a:p>
            <a:pPr algn="just">
              <a:lnSpc>
                <a:spcPts val="2968"/>
              </a:lnSpc>
            </a:pPr>
            <a:r>
              <a:rPr lang="en-US" sz="2120" b="1" dirty="0">
                <a:solidFill>
                  <a:srgbClr val="004AAD"/>
                </a:solidFill>
                <a:latin typeface="Poppins Bold"/>
                <a:ea typeface="Poppins Bold"/>
                <a:cs typeface="Poppins Bold"/>
                <a:sym typeface="Poppins Bold"/>
              </a:rPr>
              <a:t>Empowerment – </a:t>
            </a:r>
            <a:r>
              <a:rPr lang="en-US" sz="2120" dirty="0">
                <a:solidFill>
                  <a:srgbClr val="000000"/>
                </a:solidFill>
                <a:latin typeface="Poppins"/>
                <a:ea typeface="Poppins"/>
                <a:cs typeface="Poppins"/>
                <a:sym typeface="Poppins"/>
              </a:rPr>
              <a:t>Enabling growth through support and knowledge.</a:t>
            </a:r>
          </a:p>
          <a:p>
            <a:pPr algn="just">
              <a:lnSpc>
                <a:spcPts val="2968"/>
              </a:lnSpc>
              <a:spcBef>
                <a:spcPct val="0"/>
              </a:spcBef>
            </a:pPr>
            <a:r>
              <a:rPr lang="en-US" sz="2120" b="1" dirty="0">
                <a:solidFill>
                  <a:srgbClr val="004AAD"/>
                </a:solidFill>
                <a:latin typeface="Poppins Bold"/>
                <a:ea typeface="Poppins Bold"/>
                <a:cs typeface="Poppins Bold"/>
                <a:sym typeface="Poppins Bold"/>
              </a:rPr>
              <a:t>Impact – </a:t>
            </a:r>
            <a:r>
              <a:rPr lang="en-US" sz="2120" dirty="0">
                <a:solidFill>
                  <a:srgbClr val="000000"/>
                </a:solidFill>
                <a:latin typeface="Poppins"/>
                <a:ea typeface="Poppins"/>
                <a:cs typeface="Poppins"/>
                <a:sym typeface="Poppins"/>
              </a:rPr>
              <a:t>Creating lasting positive change for society.</a:t>
            </a:r>
          </a:p>
        </p:txBody>
      </p:sp>
      <p:sp>
        <p:nvSpPr>
          <p:cNvPr id="8" name="TextBox 8"/>
          <p:cNvSpPr txBox="1"/>
          <p:nvPr/>
        </p:nvSpPr>
        <p:spPr>
          <a:xfrm>
            <a:off x="547523" y="1343114"/>
            <a:ext cx="6767053" cy="3264833"/>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7985"/>
              </a:lnSpc>
            </a:pPr>
            <a:r>
              <a:rPr lang="en-US" sz="8679" b="1" spc="-416" dirty="0">
                <a:solidFill>
                  <a:srgbClr val="124E9D"/>
                </a:solidFill>
                <a:latin typeface="Arial Bold"/>
                <a:ea typeface="Arial Bold"/>
                <a:cs typeface="Arial Bold"/>
                <a:sym typeface="Arial Bold"/>
              </a:rPr>
              <a:t>Company Values</a:t>
            </a:r>
          </a:p>
          <a:p>
            <a:pPr algn="l">
              <a:lnSpc>
                <a:spcPts val="7985"/>
              </a:lnSpc>
            </a:pPr>
            <a:endParaRPr lang="en-US" sz="8679" b="1" spc="-416" dirty="0">
              <a:solidFill>
                <a:srgbClr val="124E9D"/>
              </a:solidFill>
              <a:latin typeface="Arial Bold"/>
              <a:ea typeface="Arial Bold"/>
              <a:cs typeface="Arial Bold"/>
              <a:sym typeface="Arial Bold"/>
            </a:endParaRPr>
          </a:p>
        </p:txBody>
      </p:sp>
      <p:grpSp>
        <p:nvGrpSpPr>
          <p:cNvPr id="9" name="Group 9"/>
          <p:cNvGrpSpPr/>
          <p:nvPr/>
        </p:nvGrpSpPr>
        <p:grpSpPr>
          <a:xfrm>
            <a:off x="1" y="9217187"/>
            <a:ext cx="18287996" cy="1090886"/>
            <a:chOff x="0" y="0"/>
            <a:chExt cx="4865122" cy="316400"/>
          </a:xfrm>
        </p:grpSpPr>
        <p:sp>
          <p:nvSpPr>
            <p:cNvPr id="10" name="Freeform 10"/>
            <p:cNvSpPr/>
            <p:nvPr/>
          </p:nvSpPr>
          <p:spPr>
            <a:xfrm>
              <a:off x="0" y="0"/>
              <a:ext cx="4865122" cy="316400"/>
            </a:xfrm>
            <a:custGeom>
              <a:avLst/>
              <a:gdLst/>
              <a:ahLst/>
              <a:cxnLst/>
              <a:rect l="l" t="t" r="r" b="b"/>
              <a:pathLst>
                <a:path w="4865122" h="316400">
                  <a:moveTo>
                    <a:pt x="0" y="0"/>
                  </a:moveTo>
                  <a:lnTo>
                    <a:pt x="4865122" y="0"/>
                  </a:lnTo>
                  <a:lnTo>
                    <a:pt x="4865122" y="316400"/>
                  </a:lnTo>
                  <a:lnTo>
                    <a:pt x="0" y="316400"/>
                  </a:lnTo>
                  <a:close/>
                </a:path>
              </a:pathLst>
            </a:custGeom>
            <a:solidFill>
              <a:srgbClr val="FFFFFF"/>
            </a:solidFill>
          </p:spPr>
        </p:sp>
        <p:sp>
          <p:nvSpPr>
            <p:cNvPr id="11" name="TextBox 11"/>
            <p:cNvSpPr txBox="1"/>
            <p:nvPr/>
          </p:nvSpPr>
          <p:spPr>
            <a:xfrm>
              <a:off x="0" y="-38100"/>
              <a:ext cx="4865122" cy="35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756900" y="9531832"/>
            <a:ext cx="1502400" cy="513199"/>
            <a:chOff x="0" y="0"/>
            <a:chExt cx="1189743" cy="406400"/>
          </a:xfrm>
        </p:grpSpPr>
        <p:sp>
          <p:nvSpPr>
            <p:cNvPr id="13" name="Freeform 13"/>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4" name="TextBox 14"/>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095739" y="9617420"/>
            <a:ext cx="824722" cy="342025"/>
            <a:chOff x="0" y="0"/>
            <a:chExt cx="1959899" cy="812800"/>
          </a:xfrm>
        </p:grpSpPr>
        <p:sp>
          <p:nvSpPr>
            <p:cNvPr id="16" name="Freeform 16"/>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7" name="TextBox 17"/>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9727515" y="-1"/>
            <a:ext cx="8560485" cy="9158347"/>
            <a:chOff x="0" y="0"/>
            <a:chExt cx="1340516" cy="1723038"/>
          </a:xfrm>
        </p:grpSpPr>
        <p:sp>
          <p:nvSpPr>
            <p:cNvPr id="3" name="Freeform 3"/>
            <p:cNvSpPr/>
            <p:nvPr/>
          </p:nvSpPr>
          <p:spPr>
            <a:xfrm>
              <a:off x="0" y="0"/>
              <a:ext cx="1340517" cy="1723038"/>
            </a:xfrm>
            <a:custGeom>
              <a:avLst/>
              <a:gdLst/>
              <a:ahLst/>
              <a:cxnLst/>
              <a:rect l="l" t="t" r="r" b="b"/>
              <a:pathLst>
                <a:path w="1340517" h="1723038">
                  <a:moveTo>
                    <a:pt x="0" y="0"/>
                  </a:moveTo>
                  <a:lnTo>
                    <a:pt x="1340517" y="0"/>
                  </a:lnTo>
                  <a:lnTo>
                    <a:pt x="1340517" y="1723038"/>
                  </a:lnTo>
                  <a:lnTo>
                    <a:pt x="0" y="1723038"/>
                  </a:lnTo>
                  <a:close/>
                </a:path>
              </a:pathLst>
            </a:custGeom>
            <a:blipFill>
              <a:blip r:embed="rId2"/>
              <a:stretch>
                <a:fillRect l="-46461" r="-46461"/>
              </a:stretch>
            </a:blipFill>
          </p:spPr>
        </p:sp>
      </p:grpSp>
      <p:grpSp>
        <p:nvGrpSpPr>
          <p:cNvPr id="4" name="Group 4"/>
          <p:cNvGrpSpPr/>
          <p:nvPr/>
        </p:nvGrpSpPr>
        <p:grpSpPr>
          <a:xfrm>
            <a:off x="0" y="-2"/>
            <a:ext cx="18288001" cy="9217189"/>
            <a:chOff x="0" y="0"/>
            <a:chExt cx="4868040" cy="2678546"/>
          </a:xfrm>
        </p:grpSpPr>
        <p:sp>
          <p:nvSpPr>
            <p:cNvPr id="5" name="Freeform 5"/>
            <p:cNvSpPr/>
            <p:nvPr/>
          </p:nvSpPr>
          <p:spPr>
            <a:xfrm>
              <a:off x="0" y="0"/>
              <a:ext cx="4868040" cy="2678546"/>
            </a:xfrm>
            <a:custGeom>
              <a:avLst/>
              <a:gdLst/>
              <a:ahLst/>
              <a:cxnLst/>
              <a:rect l="l" t="t" r="r" b="b"/>
              <a:pathLst>
                <a:path w="4868040" h="2678546">
                  <a:moveTo>
                    <a:pt x="0" y="0"/>
                  </a:moveTo>
                  <a:lnTo>
                    <a:pt x="4868040" y="0"/>
                  </a:lnTo>
                  <a:lnTo>
                    <a:pt x="4868040" y="2678546"/>
                  </a:lnTo>
                  <a:lnTo>
                    <a:pt x="0" y="2678546"/>
                  </a:lnTo>
                  <a:close/>
                </a:path>
              </a:pathLst>
            </a:custGeom>
            <a:gradFill rotWithShape="1">
              <a:gsLst>
                <a:gs pos="0">
                  <a:srgbClr val="A6A6A6">
                    <a:alpha val="36000"/>
                  </a:srgbClr>
                </a:gs>
                <a:gs pos="100000">
                  <a:srgbClr val="FFFFFF">
                    <a:alpha val="36000"/>
                  </a:srgbClr>
                </a:gs>
              </a:gsLst>
              <a:lin ang="0"/>
            </a:gradFill>
          </p:spPr>
        </p:sp>
        <p:sp>
          <p:nvSpPr>
            <p:cNvPr id="6" name="TextBox 6"/>
            <p:cNvSpPr txBox="1"/>
            <p:nvPr/>
          </p:nvSpPr>
          <p:spPr>
            <a:xfrm>
              <a:off x="0" y="-38100"/>
              <a:ext cx="4868040" cy="271664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 y="9217187"/>
            <a:ext cx="18288000" cy="1069813"/>
            <a:chOff x="0" y="0"/>
            <a:chExt cx="4865122" cy="316400"/>
          </a:xfrm>
        </p:grpSpPr>
        <p:sp>
          <p:nvSpPr>
            <p:cNvPr id="8" name="Freeform 8"/>
            <p:cNvSpPr/>
            <p:nvPr/>
          </p:nvSpPr>
          <p:spPr>
            <a:xfrm>
              <a:off x="0" y="0"/>
              <a:ext cx="4865122" cy="316400"/>
            </a:xfrm>
            <a:custGeom>
              <a:avLst/>
              <a:gdLst/>
              <a:ahLst/>
              <a:cxnLst/>
              <a:rect l="l" t="t" r="r" b="b"/>
              <a:pathLst>
                <a:path w="4865122" h="316400">
                  <a:moveTo>
                    <a:pt x="0" y="0"/>
                  </a:moveTo>
                  <a:lnTo>
                    <a:pt x="4865122" y="0"/>
                  </a:lnTo>
                  <a:lnTo>
                    <a:pt x="4865122" y="316400"/>
                  </a:lnTo>
                  <a:lnTo>
                    <a:pt x="0" y="316400"/>
                  </a:lnTo>
                  <a:close/>
                </a:path>
              </a:pathLst>
            </a:custGeom>
            <a:solidFill>
              <a:srgbClr val="FFFFFF"/>
            </a:solidFill>
          </p:spPr>
        </p:sp>
        <p:sp>
          <p:nvSpPr>
            <p:cNvPr id="9" name="TextBox 9"/>
            <p:cNvSpPr txBox="1"/>
            <p:nvPr/>
          </p:nvSpPr>
          <p:spPr>
            <a:xfrm>
              <a:off x="0" y="-38100"/>
              <a:ext cx="4865122" cy="354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756900" y="9531832"/>
            <a:ext cx="1502400" cy="513199"/>
            <a:chOff x="0" y="0"/>
            <a:chExt cx="1189743" cy="406400"/>
          </a:xfrm>
        </p:grpSpPr>
        <p:sp>
          <p:nvSpPr>
            <p:cNvPr id="11" name="Freeform 11"/>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2" name="TextBox 12"/>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095739" y="9617420"/>
            <a:ext cx="824722" cy="342025"/>
            <a:chOff x="0" y="0"/>
            <a:chExt cx="1959899" cy="812800"/>
          </a:xfrm>
        </p:grpSpPr>
        <p:sp>
          <p:nvSpPr>
            <p:cNvPr id="14" name="Freeform 14"/>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5" name="TextBox 15"/>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sp>
        <p:nvSpPr>
          <p:cNvPr id="17" name="TextBox 17"/>
          <p:cNvSpPr txBox="1"/>
          <p:nvPr/>
        </p:nvSpPr>
        <p:spPr>
          <a:xfrm>
            <a:off x="497630" y="1303274"/>
            <a:ext cx="5728424" cy="2257212"/>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7985"/>
              </a:lnSpc>
            </a:pPr>
            <a:r>
              <a:rPr lang="en-US" sz="8679" b="1" spc="-416" dirty="0">
                <a:solidFill>
                  <a:srgbClr val="124E9D"/>
                </a:solidFill>
                <a:latin typeface="Arial Bold"/>
                <a:ea typeface="Arial Bold"/>
                <a:cs typeface="Arial Bold"/>
                <a:sym typeface="Arial Bold"/>
              </a:rPr>
              <a:t>Technology Stack</a:t>
            </a:r>
          </a:p>
        </p:txBody>
      </p:sp>
      <p:sp>
        <p:nvSpPr>
          <p:cNvPr id="18" name="TextBox 18"/>
          <p:cNvSpPr txBox="1"/>
          <p:nvPr/>
        </p:nvSpPr>
        <p:spPr>
          <a:xfrm>
            <a:off x="414329" y="3713649"/>
            <a:ext cx="8729671" cy="4584133"/>
          </a:xfrm>
          <a:prstGeom prst="rect">
            <a:avLst/>
          </a:prstGeom>
        </p:spPr>
        <p:txBody>
          <a:bodyPr lIns="0" tIns="0" rIns="0" bIns="0" rtlCol="0" anchor="t">
            <a:spAutoFit/>
          </a:bodyPr>
          <a:lstStyle/>
          <a:p>
            <a:pPr algn="just">
              <a:lnSpc>
                <a:spcPts val="3006"/>
              </a:lnSpc>
            </a:pPr>
            <a:r>
              <a:rPr lang="en-US" sz="2147">
                <a:solidFill>
                  <a:srgbClr val="000000"/>
                </a:solidFill>
                <a:latin typeface="Poppins"/>
                <a:ea typeface="Poppins"/>
                <a:cs typeface="Poppins"/>
                <a:sym typeface="Poppins"/>
              </a:rPr>
              <a:t>ScitForte leverages a robust technology stack to deliver high-quality solutions. Our expertise spans a range of modern technologies, including </a:t>
            </a:r>
            <a:r>
              <a:rPr lang="en-US" sz="2147" b="1">
                <a:solidFill>
                  <a:srgbClr val="004AAD"/>
                </a:solidFill>
                <a:latin typeface="Poppins Bold"/>
                <a:ea typeface="Poppins Bold"/>
                <a:cs typeface="Poppins Bold"/>
                <a:sym typeface="Poppins Bold"/>
              </a:rPr>
              <a:t>.NET Core</a:t>
            </a:r>
            <a:r>
              <a:rPr lang="en-US" sz="2147">
                <a:solidFill>
                  <a:srgbClr val="000000"/>
                </a:solidFill>
                <a:latin typeface="Poppins"/>
                <a:ea typeface="Poppins"/>
                <a:cs typeface="Poppins"/>
                <a:sym typeface="Poppins"/>
              </a:rPr>
              <a:t> for backend development, </a:t>
            </a:r>
            <a:r>
              <a:rPr lang="en-US" sz="2147" b="1">
                <a:solidFill>
                  <a:srgbClr val="004AAD"/>
                </a:solidFill>
                <a:latin typeface="Poppins Bold"/>
                <a:ea typeface="Poppins Bold"/>
                <a:cs typeface="Poppins Bold"/>
                <a:sym typeface="Poppins Bold"/>
              </a:rPr>
              <a:t>React JS</a:t>
            </a:r>
            <a:r>
              <a:rPr lang="en-US" sz="2147">
                <a:solidFill>
                  <a:srgbClr val="000000"/>
                </a:solidFill>
                <a:latin typeface="Poppins"/>
                <a:ea typeface="Poppins"/>
                <a:cs typeface="Poppins"/>
                <a:sym typeface="Poppins"/>
              </a:rPr>
              <a:t> for dynamic front-end applications, and </a:t>
            </a:r>
            <a:r>
              <a:rPr lang="en-US" sz="2147" b="1">
                <a:solidFill>
                  <a:srgbClr val="004AAD"/>
                </a:solidFill>
                <a:latin typeface="Poppins Bold"/>
                <a:ea typeface="Poppins Bold"/>
                <a:cs typeface="Poppins Bold"/>
                <a:sym typeface="Poppins Bold"/>
              </a:rPr>
              <a:t>PHP Laravel</a:t>
            </a:r>
            <a:r>
              <a:rPr lang="en-US" sz="2147">
                <a:solidFill>
                  <a:srgbClr val="000000"/>
                </a:solidFill>
                <a:latin typeface="Poppins"/>
                <a:ea typeface="Poppins"/>
                <a:cs typeface="Poppins"/>
                <a:sym typeface="Poppins"/>
              </a:rPr>
              <a:t> for scalable and efficient web solutions. </a:t>
            </a:r>
          </a:p>
          <a:p>
            <a:pPr algn="just">
              <a:lnSpc>
                <a:spcPts val="3006"/>
              </a:lnSpc>
            </a:pPr>
            <a:endParaRPr lang="en-US" sz="2147">
              <a:solidFill>
                <a:srgbClr val="000000"/>
              </a:solidFill>
              <a:latin typeface="Poppins"/>
              <a:ea typeface="Poppins"/>
              <a:cs typeface="Poppins"/>
              <a:sym typeface="Poppins"/>
            </a:endParaRPr>
          </a:p>
          <a:p>
            <a:pPr algn="just">
              <a:lnSpc>
                <a:spcPts val="3006"/>
              </a:lnSpc>
            </a:pPr>
            <a:r>
              <a:rPr lang="en-US" sz="2147">
                <a:solidFill>
                  <a:srgbClr val="000000"/>
                </a:solidFill>
                <a:latin typeface="Poppins"/>
                <a:ea typeface="Poppins"/>
                <a:cs typeface="Poppins"/>
                <a:sym typeface="Poppins"/>
              </a:rPr>
              <a:t>For mobile app development, we use </a:t>
            </a:r>
            <a:r>
              <a:rPr lang="en-US" sz="2147" b="1">
                <a:solidFill>
                  <a:srgbClr val="004AAD"/>
                </a:solidFill>
                <a:latin typeface="Poppins Bold"/>
                <a:ea typeface="Poppins Bold"/>
                <a:cs typeface="Poppins Bold"/>
                <a:sym typeface="Poppins Bold"/>
              </a:rPr>
              <a:t>Flutter, React Native &amp; Ionic</a:t>
            </a:r>
            <a:r>
              <a:rPr lang="en-US" sz="2147">
                <a:solidFill>
                  <a:srgbClr val="000000"/>
                </a:solidFill>
                <a:latin typeface="Poppins"/>
                <a:ea typeface="Poppins"/>
                <a:cs typeface="Poppins"/>
                <a:sym typeface="Poppins"/>
              </a:rPr>
              <a:t>, ensuring cross-platform compatibility and seamless user experiences. Additionally, providing a smooth integration of web technologies with native functionality. This diverse stack enables us to build powerful, flexible, and high-performing systems for our clients across various industries.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8192403" y="0"/>
            <a:ext cx="10095597" cy="9158347"/>
            <a:chOff x="0" y="0"/>
            <a:chExt cx="1593756" cy="1644945"/>
          </a:xfrm>
        </p:grpSpPr>
        <p:sp>
          <p:nvSpPr>
            <p:cNvPr id="3" name="Freeform 3"/>
            <p:cNvSpPr/>
            <p:nvPr/>
          </p:nvSpPr>
          <p:spPr>
            <a:xfrm>
              <a:off x="0" y="0"/>
              <a:ext cx="1593756" cy="1644945"/>
            </a:xfrm>
            <a:custGeom>
              <a:avLst/>
              <a:gdLst/>
              <a:ahLst/>
              <a:cxnLst/>
              <a:rect l="l" t="t" r="r" b="b"/>
              <a:pathLst>
                <a:path w="1593756" h="1644945">
                  <a:moveTo>
                    <a:pt x="0" y="0"/>
                  </a:moveTo>
                  <a:lnTo>
                    <a:pt x="1593756" y="0"/>
                  </a:lnTo>
                  <a:lnTo>
                    <a:pt x="1593756" y="1644945"/>
                  </a:lnTo>
                  <a:lnTo>
                    <a:pt x="0" y="1644945"/>
                  </a:lnTo>
                  <a:close/>
                </a:path>
              </a:pathLst>
            </a:custGeom>
            <a:blipFill>
              <a:blip r:embed="rId2"/>
              <a:stretch>
                <a:fillRect l="-64362" r="-64362"/>
              </a:stretch>
            </a:blipFill>
          </p:spPr>
        </p:sp>
      </p:grpSp>
      <p:grpSp>
        <p:nvGrpSpPr>
          <p:cNvPr id="4" name="Group 4"/>
          <p:cNvGrpSpPr/>
          <p:nvPr/>
        </p:nvGrpSpPr>
        <p:grpSpPr>
          <a:xfrm>
            <a:off x="0" y="9158347"/>
            <a:ext cx="18380131" cy="1128653"/>
            <a:chOff x="0" y="0"/>
            <a:chExt cx="4865122" cy="331896"/>
          </a:xfrm>
        </p:grpSpPr>
        <p:sp>
          <p:nvSpPr>
            <p:cNvPr id="5" name="Freeform 5"/>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6" name="TextBox 6"/>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8707093" y="-514691"/>
            <a:ext cx="9158345" cy="10187729"/>
            <a:chOff x="0" y="0"/>
            <a:chExt cx="2781632" cy="4883178"/>
          </a:xfrm>
        </p:grpSpPr>
        <p:sp>
          <p:nvSpPr>
            <p:cNvPr id="8" name="Freeform 8"/>
            <p:cNvSpPr/>
            <p:nvPr/>
          </p:nvSpPr>
          <p:spPr>
            <a:xfrm>
              <a:off x="0" y="0"/>
              <a:ext cx="2781632" cy="4883178"/>
            </a:xfrm>
            <a:custGeom>
              <a:avLst/>
              <a:gdLst/>
              <a:ahLst/>
              <a:cxnLst/>
              <a:rect l="l" t="t" r="r" b="b"/>
              <a:pathLst>
                <a:path w="2781632" h="4883178">
                  <a:moveTo>
                    <a:pt x="0" y="0"/>
                  </a:moveTo>
                  <a:lnTo>
                    <a:pt x="2781632" y="0"/>
                  </a:lnTo>
                  <a:lnTo>
                    <a:pt x="2781632" y="4883178"/>
                  </a:lnTo>
                  <a:lnTo>
                    <a:pt x="0" y="4883178"/>
                  </a:lnTo>
                  <a:close/>
                </a:path>
              </a:pathLst>
            </a:custGeom>
            <a:gradFill rotWithShape="1">
              <a:gsLst>
                <a:gs pos="0">
                  <a:srgbClr val="A6A6A6">
                    <a:alpha val="46000"/>
                  </a:srgbClr>
                </a:gs>
                <a:gs pos="100000">
                  <a:srgbClr val="FFFFFF">
                    <a:alpha val="46000"/>
                  </a:srgbClr>
                </a:gs>
              </a:gsLst>
              <a:lin ang="0"/>
            </a:gradFill>
          </p:spPr>
        </p:sp>
        <p:sp>
          <p:nvSpPr>
            <p:cNvPr id="9" name="TextBox 9"/>
            <p:cNvSpPr txBox="1"/>
            <p:nvPr/>
          </p:nvSpPr>
          <p:spPr>
            <a:xfrm>
              <a:off x="0" y="-38100"/>
              <a:ext cx="2781632" cy="492127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19117" y="7023075"/>
            <a:ext cx="7455680" cy="1861186"/>
          </a:xfrm>
          <a:prstGeom prst="rect">
            <a:avLst/>
          </a:prstGeom>
        </p:spPr>
        <p:txBody>
          <a:bodyPr lIns="0" tIns="0" rIns="0" bIns="0" rtlCol="0" anchor="t">
            <a:spAutoFit/>
          </a:bodyPr>
          <a:lstStyle/>
          <a:p>
            <a:pPr algn="just">
              <a:lnSpc>
                <a:spcPts val="2939"/>
              </a:lnSpc>
              <a:spcBef>
                <a:spcPct val="0"/>
              </a:spcBef>
            </a:pPr>
            <a:r>
              <a:rPr lang="en-US" sz="2099">
                <a:solidFill>
                  <a:srgbClr val="050606"/>
                </a:solidFill>
                <a:latin typeface="Poppins"/>
                <a:ea typeface="Poppins"/>
                <a:cs typeface="Poppins"/>
                <a:sym typeface="Poppins"/>
              </a:rPr>
              <a:t>We offer a variety of technology products, ranging from ERP systems to mobile applications, designed to improve business performance. Our latest innovation, an AI-powered ERP system, allows businesses to work smarter and more efficiently through cloud technology.</a:t>
            </a:r>
          </a:p>
        </p:txBody>
      </p:sp>
      <p:grpSp>
        <p:nvGrpSpPr>
          <p:cNvPr id="11" name="Group 11"/>
          <p:cNvGrpSpPr/>
          <p:nvPr/>
        </p:nvGrpSpPr>
        <p:grpSpPr>
          <a:xfrm>
            <a:off x="15756900" y="9531832"/>
            <a:ext cx="1502400" cy="513199"/>
            <a:chOff x="0" y="0"/>
            <a:chExt cx="1189743" cy="406400"/>
          </a:xfrm>
        </p:grpSpPr>
        <p:sp>
          <p:nvSpPr>
            <p:cNvPr id="12" name="Freeform 12"/>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3" name="TextBox 13"/>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095739" y="9617420"/>
            <a:ext cx="824722" cy="342025"/>
            <a:chOff x="0" y="0"/>
            <a:chExt cx="1959899" cy="812800"/>
          </a:xfrm>
        </p:grpSpPr>
        <p:sp>
          <p:nvSpPr>
            <p:cNvPr id="15" name="Freeform 15"/>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DF9"/>
            </a:solidFill>
          </p:spPr>
        </p:sp>
        <p:sp>
          <p:nvSpPr>
            <p:cNvPr id="16" name="TextBox 16"/>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sp>
        <p:nvSpPr>
          <p:cNvPr id="18" name="TextBox 18"/>
          <p:cNvSpPr txBox="1"/>
          <p:nvPr/>
        </p:nvSpPr>
        <p:spPr>
          <a:xfrm>
            <a:off x="488105" y="965154"/>
            <a:ext cx="7585148" cy="2348886"/>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8280"/>
              </a:lnSpc>
            </a:pPr>
            <a:r>
              <a:rPr lang="en-US" sz="9000" b="1" spc="-432" dirty="0">
                <a:solidFill>
                  <a:srgbClr val="124E9D"/>
                </a:solidFill>
                <a:latin typeface="Arial Bold"/>
                <a:ea typeface="Arial Bold"/>
                <a:cs typeface="Arial Bold"/>
                <a:sym typeface="Arial Bold"/>
              </a:rPr>
              <a:t>Products &amp; Services</a:t>
            </a:r>
          </a:p>
        </p:txBody>
      </p:sp>
      <p:sp>
        <p:nvSpPr>
          <p:cNvPr id="19" name="TextBox 19"/>
          <p:cNvSpPr txBox="1"/>
          <p:nvPr/>
        </p:nvSpPr>
        <p:spPr>
          <a:xfrm>
            <a:off x="497630" y="4359704"/>
            <a:ext cx="7455680" cy="1489711"/>
          </a:xfrm>
          <a:prstGeom prst="rect">
            <a:avLst/>
          </a:prstGeom>
        </p:spPr>
        <p:txBody>
          <a:bodyPr lIns="0" tIns="0" rIns="0" bIns="0" rtlCol="0" anchor="t">
            <a:spAutoFit/>
          </a:bodyPr>
          <a:lstStyle/>
          <a:p>
            <a:pPr algn="just">
              <a:lnSpc>
                <a:spcPts val="2939"/>
              </a:lnSpc>
              <a:spcBef>
                <a:spcPct val="0"/>
              </a:spcBef>
            </a:pPr>
            <a:r>
              <a:rPr lang="en-US" sz="2099">
                <a:solidFill>
                  <a:srgbClr val="050606"/>
                </a:solidFill>
                <a:latin typeface="Poppins"/>
                <a:ea typeface="Poppins"/>
                <a:cs typeface="Poppins"/>
                <a:sym typeface="Poppins"/>
              </a:rPr>
              <a:t>Our solutions are designed using cutting-edge technology, provide 24/7 customer support, and are customizable to meet each client’s specific business needs.</a:t>
            </a:r>
          </a:p>
        </p:txBody>
      </p:sp>
      <p:sp>
        <p:nvSpPr>
          <p:cNvPr id="20" name="TextBox 20"/>
          <p:cNvSpPr txBox="1"/>
          <p:nvPr/>
        </p:nvSpPr>
        <p:spPr>
          <a:xfrm>
            <a:off x="519117" y="6325665"/>
            <a:ext cx="3402408" cy="512446"/>
          </a:xfrm>
          <a:prstGeom prst="rect">
            <a:avLst/>
          </a:prstGeom>
        </p:spPr>
        <p:txBody>
          <a:bodyPr lIns="0" tIns="0" rIns="0" bIns="0" rtlCol="0" anchor="t">
            <a:spAutoFit/>
          </a:bodyPr>
          <a:lstStyle/>
          <a:p>
            <a:pPr algn="just">
              <a:lnSpc>
                <a:spcPts val="3779"/>
              </a:lnSpc>
              <a:spcBef>
                <a:spcPct val="0"/>
              </a:spcBef>
            </a:pPr>
            <a:r>
              <a:rPr lang="en-US" sz="2699" b="1">
                <a:solidFill>
                  <a:srgbClr val="004AAD"/>
                </a:solidFill>
                <a:latin typeface="Arial Bold"/>
                <a:ea typeface="Arial Bold"/>
                <a:cs typeface="Arial Bold"/>
                <a:sym typeface="Arial Bold"/>
              </a:rPr>
              <a:t>Latest Innovations</a:t>
            </a:r>
          </a:p>
        </p:txBody>
      </p:sp>
      <p:sp>
        <p:nvSpPr>
          <p:cNvPr id="21" name="TextBox 21"/>
          <p:cNvSpPr txBox="1"/>
          <p:nvPr/>
        </p:nvSpPr>
        <p:spPr>
          <a:xfrm>
            <a:off x="469055" y="3771058"/>
            <a:ext cx="4322904" cy="512446"/>
          </a:xfrm>
          <a:prstGeom prst="rect">
            <a:avLst/>
          </a:prstGeom>
        </p:spPr>
        <p:txBody>
          <a:bodyPr lIns="0" tIns="0" rIns="0" bIns="0" rtlCol="0" anchor="t">
            <a:spAutoFit/>
          </a:bodyPr>
          <a:lstStyle/>
          <a:p>
            <a:pPr algn="just">
              <a:lnSpc>
                <a:spcPts val="3779"/>
              </a:lnSpc>
              <a:spcBef>
                <a:spcPct val="0"/>
              </a:spcBef>
            </a:pPr>
            <a:r>
              <a:rPr lang="en-US" sz="2699" b="1">
                <a:solidFill>
                  <a:srgbClr val="004AAD"/>
                </a:solidFill>
                <a:latin typeface="Arial Bold"/>
                <a:ea typeface="Arial Bold"/>
                <a:cs typeface="Arial Bold"/>
                <a:sym typeface="Arial Bold"/>
              </a:rPr>
              <a:t>Quality and Advantages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8226817" y="0"/>
            <a:ext cx="10061183" cy="9206462"/>
            <a:chOff x="0" y="0"/>
            <a:chExt cx="1593756" cy="1644945"/>
          </a:xfrm>
        </p:grpSpPr>
        <p:sp>
          <p:nvSpPr>
            <p:cNvPr id="3" name="Freeform 3"/>
            <p:cNvSpPr/>
            <p:nvPr/>
          </p:nvSpPr>
          <p:spPr>
            <a:xfrm>
              <a:off x="0" y="0"/>
              <a:ext cx="1593756" cy="1644945"/>
            </a:xfrm>
            <a:custGeom>
              <a:avLst/>
              <a:gdLst/>
              <a:ahLst/>
              <a:cxnLst/>
              <a:rect l="l" t="t" r="r" b="b"/>
              <a:pathLst>
                <a:path w="1593756" h="1644945">
                  <a:moveTo>
                    <a:pt x="0" y="0"/>
                  </a:moveTo>
                  <a:lnTo>
                    <a:pt x="1593756" y="0"/>
                  </a:lnTo>
                  <a:lnTo>
                    <a:pt x="1593756" y="1644945"/>
                  </a:lnTo>
                  <a:lnTo>
                    <a:pt x="0" y="1644945"/>
                  </a:lnTo>
                  <a:close/>
                </a:path>
              </a:pathLst>
            </a:custGeom>
            <a:blipFill>
              <a:blip r:embed="rId2"/>
              <a:stretch>
                <a:fillRect l="-10981" r="-10981"/>
              </a:stretch>
            </a:blipFill>
          </p:spPr>
        </p:sp>
      </p:grpSp>
      <p:grpSp>
        <p:nvGrpSpPr>
          <p:cNvPr id="4" name="Group 4"/>
          <p:cNvGrpSpPr/>
          <p:nvPr/>
        </p:nvGrpSpPr>
        <p:grpSpPr>
          <a:xfrm>
            <a:off x="0" y="9158347"/>
            <a:ext cx="18380131" cy="1260169"/>
            <a:chOff x="0" y="0"/>
            <a:chExt cx="4865122" cy="331896"/>
          </a:xfrm>
        </p:grpSpPr>
        <p:sp>
          <p:nvSpPr>
            <p:cNvPr id="5" name="Freeform 5"/>
            <p:cNvSpPr/>
            <p:nvPr/>
          </p:nvSpPr>
          <p:spPr>
            <a:xfrm>
              <a:off x="0" y="0"/>
              <a:ext cx="4865122" cy="331896"/>
            </a:xfrm>
            <a:custGeom>
              <a:avLst/>
              <a:gdLst/>
              <a:ahLst/>
              <a:cxnLst/>
              <a:rect l="l" t="t" r="r" b="b"/>
              <a:pathLst>
                <a:path w="4865122" h="331896">
                  <a:moveTo>
                    <a:pt x="0" y="0"/>
                  </a:moveTo>
                  <a:lnTo>
                    <a:pt x="4865122" y="0"/>
                  </a:lnTo>
                  <a:lnTo>
                    <a:pt x="4865122" y="331896"/>
                  </a:lnTo>
                  <a:lnTo>
                    <a:pt x="0" y="331896"/>
                  </a:lnTo>
                  <a:close/>
                </a:path>
              </a:pathLst>
            </a:custGeom>
            <a:solidFill>
              <a:srgbClr val="FFFFFF"/>
            </a:solidFill>
          </p:spPr>
        </p:sp>
        <p:sp>
          <p:nvSpPr>
            <p:cNvPr id="6" name="TextBox 6"/>
            <p:cNvSpPr txBox="1"/>
            <p:nvPr/>
          </p:nvSpPr>
          <p:spPr>
            <a:xfrm>
              <a:off x="0" y="-38100"/>
              <a:ext cx="4865122" cy="36999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4564824" y="-4564826"/>
            <a:ext cx="9158349" cy="18288001"/>
            <a:chOff x="0" y="0"/>
            <a:chExt cx="2781632" cy="4993793"/>
          </a:xfrm>
        </p:grpSpPr>
        <p:sp>
          <p:nvSpPr>
            <p:cNvPr id="8" name="Freeform 8"/>
            <p:cNvSpPr/>
            <p:nvPr/>
          </p:nvSpPr>
          <p:spPr>
            <a:xfrm>
              <a:off x="0" y="0"/>
              <a:ext cx="2781632" cy="4993793"/>
            </a:xfrm>
            <a:custGeom>
              <a:avLst/>
              <a:gdLst/>
              <a:ahLst/>
              <a:cxnLst/>
              <a:rect l="l" t="t" r="r" b="b"/>
              <a:pathLst>
                <a:path w="2781632" h="4993793">
                  <a:moveTo>
                    <a:pt x="0" y="0"/>
                  </a:moveTo>
                  <a:lnTo>
                    <a:pt x="2781632" y="0"/>
                  </a:lnTo>
                  <a:lnTo>
                    <a:pt x="2781632" y="4993793"/>
                  </a:lnTo>
                  <a:lnTo>
                    <a:pt x="0" y="4993793"/>
                  </a:lnTo>
                  <a:close/>
                </a:path>
              </a:pathLst>
            </a:custGeom>
            <a:gradFill rotWithShape="1">
              <a:gsLst>
                <a:gs pos="0">
                  <a:srgbClr val="A6A6A6">
                    <a:alpha val="37000"/>
                  </a:srgbClr>
                </a:gs>
                <a:gs pos="100000">
                  <a:srgbClr val="FFFFFF">
                    <a:alpha val="37000"/>
                  </a:srgbClr>
                </a:gs>
              </a:gsLst>
              <a:lin ang="0"/>
            </a:gradFill>
          </p:spPr>
        </p:sp>
        <p:sp>
          <p:nvSpPr>
            <p:cNvPr id="9" name="TextBox 9"/>
            <p:cNvSpPr txBox="1"/>
            <p:nvPr/>
          </p:nvSpPr>
          <p:spPr>
            <a:xfrm>
              <a:off x="0" y="-38100"/>
              <a:ext cx="2781632" cy="503189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756900" y="9531832"/>
            <a:ext cx="1502400" cy="513199"/>
            <a:chOff x="0" y="0"/>
            <a:chExt cx="1189743" cy="406400"/>
          </a:xfrm>
        </p:grpSpPr>
        <p:sp>
          <p:nvSpPr>
            <p:cNvPr id="11" name="Freeform 11"/>
            <p:cNvSpPr/>
            <p:nvPr/>
          </p:nvSpPr>
          <p:spPr>
            <a:xfrm>
              <a:off x="0" y="0"/>
              <a:ext cx="1189743" cy="406400"/>
            </a:xfrm>
            <a:custGeom>
              <a:avLst/>
              <a:gdLst/>
              <a:ahLst/>
              <a:cxnLst/>
              <a:rect l="l" t="t" r="r" b="b"/>
              <a:pathLst>
                <a:path w="1189743" h="406400">
                  <a:moveTo>
                    <a:pt x="986543" y="0"/>
                  </a:moveTo>
                  <a:cubicBezTo>
                    <a:pt x="1098767" y="0"/>
                    <a:pt x="1189743" y="90976"/>
                    <a:pt x="1189743" y="203200"/>
                  </a:cubicBezTo>
                  <a:cubicBezTo>
                    <a:pt x="1189743" y="315424"/>
                    <a:pt x="1098767" y="406400"/>
                    <a:pt x="986543" y="406400"/>
                  </a:cubicBezTo>
                  <a:lnTo>
                    <a:pt x="203200" y="406400"/>
                  </a:lnTo>
                  <a:cubicBezTo>
                    <a:pt x="90976" y="406400"/>
                    <a:pt x="0" y="315424"/>
                    <a:pt x="0" y="203200"/>
                  </a:cubicBezTo>
                  <a:cubicBezTo>
                    <a:pt x="0" y="90976"/>
                    <a:pt x="90976" y="0"/>
                    <a:pt x="203200" y="0"/>
                  </a:cubicBezTo>
                  <a:close/>
                </a:path>
              </a:pathLst>
            </a:custGeom>
            <a:solidFill>
              <a:srgbClr val="124E9D"/>
            </a:solidFill>
          </p:spPr>
        </p:sp>
        <p:sp>
          <p:nvSpPr>
            <p:cNvPr id="12" name="TextBox 12"/>
            <p:cNvSpPr txBox="1"/>
            <p:nvPr/>
          </p:nvSpPr>
          <p:spPr>
            <a:xfrm>
              <a:off x="0" y="-38100"/>
              <a:ext cx="1189743"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095739" y="9617420"/>
            <a:ext cx="824722" cy="342025"/>
            <a:chOff x="0" y="0"/>
            <a:chExt cx="1959899" cy="812800"/>
          </a:xfrm>
        </p:grpSpPr>
        <p:sp>
          <p:nvSpPr>
            <p:cNvPr id="14" name="Freeform 14"/>
            <p:cNvSpPr/>
            <p:nvPr/>
          </p:nvSpPr>
          <p:spPr>
            <a:xfrm>
              <a:off x="0" y="5193"/>
              <a:ext cx="1956927" cy="802414"/>
            </a:xfrm>
            <a:custGeom>
              <a:avLst/>
              <a:gdLst/>
              <a:ahLst/>
              <a:cxnLst/>
              <a:rect l="l" t="t" r="r" b="b"/>
              <a:pathLst>
                <a:path w="1956927" h="802414">
                  <a:moveTo>
                    <a:pt x="1953261" y="394569"/>
                  </a:moveTo>
                  <a:lnTo>
                    <a:pt x="1560137" y="1445"/>
                  </a:lnTo>
                  <a:cubicBezTo>
                    <a:pt x="1559024" y="333"/>
                    <a:pt x="1557352" y="0"/>
                    <a:pt x="1555899" y="602"/>
                  </a:cubicBezTo>
                  <a:cubicBezTo>
                    <a:pt x="1554446" y="1204"/>
                    <a:pt x="1553499" y="2622"/>
                    <a:pt x="1553499" y="4194"/>
                  </a:cubicBezTo>
                  <a:lnTo>
                    <a:pt x="1553499" y="188620"/>
                  </a:lnTo>
                  <a:cubicBezTo>
                    <a:pt x="1553499" y="191109"/>
                    <a:pt x="1552510" y="193497"/>
                    <a:pt x="1550749" y="195258"/>
                  </a:cubicBezTo>
                  <a:cubicBezTo>
                    <a:pt x="1548989" y="197018"/>
                    <a:pt x="1546601" y="198007"/>
                    <a:pt x="1544111" y="198007"/>
                  </a:cubicBezTo>
                  <a:lnTo>
                    <a:pt x="9387" y="198007"/>
                  </a:lnTo>
                  <a:cubicBezTo>
                    <a:pt x="6898" y="198007"/>
                    <a:pt x="4510" y="198996"/>
                    <a:pt x="2749" y="200756"/>
                  </a:cubicBezTo>
                  <a:cubicBezTo>
                    <a:pt x="989" y="202517"/>
                    <a:pt x="0" y="204905"/>
                    <a:pt x="0" y="207394"/>
                  </a:cubicBezTo>
                  <a:lnTo>
                    <a:pt x="0" y="595020"/>
                  </a:lnTo>
                  <a:cubicBezTo>
                    <a:pt x="0" y="597509"/>
                    <a:pt x="989" y="599897"/>
                    <a:pt x="2749" y="601658"/>
                  </a:cubicBezTo>
                  <a:cubicBezTo>
                    <a:pt x="4510" y="603418"/>
                    <a:pt x="6898" y="604407"/>
                    <a:pt x="9387" y="604407"/>
                  </a:cubicBezTo>
                  <a:lnTo>
                    <a:pt x="1544111" y="604407"/>
                  </a:lnTo>
                  <a:cubicBezTo>
                    <a:pt x="1546601" y="604407"/>
                    <a:pt x="1548989" y="605396"/>
                    <a:pt x="1550749" y="607156"/>
                  </a:cubicBezTo>
                  <a:cubicBezTo>
                    <a:pt x="1552510" y="608917"/>
                    <a:pt x="1553499" y="611305"/>
                    <a:pt x="1553499" y="613794"/>
                  </a:cubicBezTo>
                  <a:lnTo>
                    <a:pt x="1553499" y="798220"/>
                  </a:lnTo>
                  <a:cubicBezTo>
                    <a:pt x="1553499" y="799792"/>
                    <a:pt x="1554446" y="801210"/>
                    <a:pt x="1555899" y="801812"/>
                  </a:cubicBezTo>
                  <a:cubicBezTo>
                    <a:pt x="1557352" y="802414"/>
                    <a:pt x="1559024" y="802081"/>
                    <a:pt x="1560137" y="800969"/>
                  </a:cubicBezTo>
                  <a:lnTo>
                    <a:pt x="1953261" y="407845"/>
                  </a:lnTo>
                  <a:cubicBezTo>
                    <a:pt x="1956927" y="404179"/>
                    <a:pt x="1956927" y="398235"/>
                    <a:pt x="1953261" y="394569"/>
                  </a:cubicBezTo>
                  <a:close/>
                </a:path>
              </a:pathLst>
            </a:custGeom>
            <a:solidFill>
              <a:srgbClr val="FFFFFF"/>
            </a:solidFill>
          </p:spPr>
        </p:sp>
        <p:sp>
          <p:nvSpPr>
            <p:cNvPr id="15" name="TextBox 15"/>
            <p:cNvSpPr txBox="1"/>
            <p:nvPr/>
          </p:nvSpPr>
          <p:spPr>
            <a:xfrm>
              <a:off x="0" y="165100"/>
              <a:ext cx="1858299" cy="444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97630" y="8071722"/>
            <a:ext cx="3433420" cy="3433420"/>
          </a:xfrm>
          <a:custGeom>
            <a:avLst/>
            <a:gdLst/>
            <a:ahLst/>
            <a:cxnLst/>
            <a:rect l="l" t="t" r="r" b="b"/>
            <a:pathLst>
              <a:path w="3433420" h="3433420">
                <a:moveTo>
                  <a:pt x="0" y="0"/>
                </a:moveTo>
                <a:lnTo>
                  <a:pt x="3433420" y="0"/>
                </a:lnTo>
                <a:lnTo>
                  <a:pt x="3433420" y="3433420"/>
                </a:lnTo>
                <a:lnTo>
                  <a:pt x="0" y="3433420"/>
                </a:lnTo>
                <a:lnTo>
                  <a:pt x="0" y="0"/>
                </a:lnTo>
                <a:close/>
              </a:path>
            </a:pathLst>
          </a:custGeom>
          <a:blipFill>
            <a:blip r:embed="rId3"/>
            <a:stretch>
              <a:fillRect/>
            </a:stretch>
          </a:blipFill>
        </p:spPr>
      </p:sp>
      <p:sp>
        <p:nvSpPr>
          <p:cNvPr id="17" name="TextBox 17"/>
          <p:cNvSpPr txBox="1"/>
          <p:nvPr/>
        </p:nvSpPr>
        <p:spPr>
          <a:xfrm>
            <a:off x="268652" y="2032003"/>
            <a:ext cx="7689511" cy="6881794"/>
          </a:xfrm>
          <a:prstGeom prst="rect">
            <a:avLst/>
          </a:prstGeom>
        </p:spPr>
        <p:txBody>
          <a:bodyPr lIns="0" tIns="0" rIns="0" bIns="0" rtlCol="0" anchor="t">
            <a:spAutoFit/>
          </a:bodyPr>
          <a:lstStyle/>
          <a:p>
            <a:pPr algn="just">
              <a:lnSpc>
                <a:spcPts val="2888"/>
              </a:lnSpc>
            </a:pPr>
            <a:r>
              <a:rPr lang="en-US" sz="2063" b="1" dirty="0">
                <a:solidFill>
                  <a:srgbClr val="004AAD"/>
                </a:solidFill>
                <a:latin typeface="Poppins Bold"/>
                <a:ea typeface="Poppins Bold"/>
                <a:cs typeface="Poppins Bold"/>
                <a:sym typeface="Poppins Bold"/>
              </a:rPr>
              <a:t>Osprey:</a:t>
            </a:r>
          </a:p>
          <a:p>
            <a:pPr marL="445451" lvl="1" indent="-222725" algn="just">
              <a:lnSpc>
                <a:spcPts val="2888"/>
              </a:lnSpc>
              <a:buFont typeface="Arial"/>
              <a:buChar char="•"/>
            </a:pPr>
            <a:r>
              <a:rPr lang="en-US" sz="2063" dirty="0">
                <a:solidFill>
                  <a:srgbClr val="000000"/>
                </a:solidFill>
                <a:latin typeface="Poppins"/>
                <a:ea typeface="Poppins"/>
                <a:cs typeface="Poppins"/>
                <a:sym typeface="Poppins"/>
              </a:rPr>
              <a:t>Strategy tracking, project management, and workflow automation.</a:t>
            </a:r>
          </a:p>
          <a:p>
            <a:pPr marL="445451" lvl="1" indent="-222725" algn="just">
              <a:lnSpc>
                <a:spcPts val="2888"/>
              </a:lnSpc>
              <a:buFont typeface="Arial"/>
              <a:buChar char="•"/>
            </a:pPr>
            <a:r>
              <a:rPr lang="en-US" sz="2063" dirty="0">
                <a:solidFill>
                  <a:srgbClr val="000000"/>
                </a:solidFill>
                <a:latin typeface="Poppins"/>
                <a:ea typeface="Poppins"/>
                <a:cs typeface="Poppins"/>
                <a:sym typeface="Poppins"/>
              </a:rPr>
              <a:t>Task prioritization, time tracking, and financial integration.</a:t>
            </a:r>
          </a:p>
          <a:p>
            <a:pPr algn="just">
              <a:lnSpc>
                <a:spcPts val="2888"/>
              </a:lnSpc>
            </a:pPr>
            <a:endParaRPr lang="en-US" sz="2063" dirty="0">
              <a:solidFill>
                <a:srgbClr val="000000"/>
              </a:solidFill>
              <a:latin typeface="Poppins"/>
              <a:ea typeface="Poppins"/>
              <a:cs typeface="Poppins"/>
              <a:sym typeface="Poppins"/>
            </a:endParaRPr>
          </a:p>
          <a:p>
            <a:pPr algn="just">
              <a:lnSpc>
                <a:spcPts val="2888"/>
              </a:lnSpc>
            </a:pPr>
            <a:r>
              <a:rPr lang="en-US" sz="2063" b="1" dirty="0" err="1">
                <a:solidFill>
                  <a:srgbClr val="004AAD"/>
                </a:solidFill>
                <a:latin typeface="Poppins Bold"/>
                <a:ea typeface="Poppins Bold"/>
                <a:cs typeface="Poppins Bold"/>
                <a:sym typeface="Poppins Bold"/>
              </a:rPr>
              <a:t>AgriFatt</a:t>
            </a:r>
            <a:r>
              <a:rPr lang="en-US" sz="2063" b="1" dirty="0">
                <a:solidFill>
                  <a:srgbClr val="004AAD"/>
                </a:solidFill>
                <a:latin typeface="Poppins Bold"/>
                <a:ea typeface="Poppins Bold"/>
                <a:cs typeface="Poppins Bold"/>
                <a:sym typeface="Poppins Bold"/>
              </a:rPr>
              <a:t>:</a:t>
            </a:r>
          </a:p>
          <a:p>
            <a:pPr marL="445451" lvl="1" indent="-222725" algn="just">
              <a:lnSpc>
                <a:spcPts val="2888"/>
              </a:lnSpc>
              <a:buFont typeface="Arial"/>
              <a:buChar char="•"/>
            </a:pPr>
            <a:r>
              <a:rPr lang="en-US" sz="2063" dirty="0">
                <a:solidFill>
                  <a:srgbClr val="000000"/>
                </a:solidFill>
                <a:latin typeface="Poppins"/>
                <a:ea typeface="Poppins"/>
                <a:cs typeface="Poppins"/>
                <a:sym typeface="Poppins"/>
              </a:rPr>
              <a:t>Specialized for livestock management and operational optimization.</a:t>
            </a:r>
          </a:p>
          <a:p>
            <a:pPr algn="just">
              <a:lnSpc>
                <a:spcPts val="2888"/>
              </a:lnSpc>
            </a:pPr>
            <a:endParaRPr lang="en-US" sz="2063" dirty="0">
              <a:solidFill>
                <a:srgbClr val="000000"/>
              </a:solidFill>
              <a:latin typeface="Poppins"/>
              <a:ea typeface="Poppins"/>
              <a:cs typeface="Poppins"/>
              <a:sym typeface="Poppins"/>
            </a:endParaRPr>
          </a:p>
          <a:p>
            <a:pPr algn="just">
              <a:lnSpc>
                <a:spcPts val="2888"/>
              </a:lnSpc>
            </a:pPr>
            <a:r>
              <a:rPr lang="en-US" sz="2063" b="1" dirty="0">
                <a:solidFill>
                  <a:srgbClr val="004AAD"/>
                </a:solidFill>
                <a:latin typeface="Poppins Bold"/>
                <a:ea typeface="Poppins Bold"/>
                <a:cs typeface="Poppins Bold"/>
                <a:sym typeface="Poppins Bold"/>
              </a:rPr>
              <a:t> </a:t>
            </a:r>
            <a:r>
              <a:rPr lang="en-US" sz="2063" b="1" dirty="0" err="1">
                <a:solidFill>
                  <a:srgbClr val="004AAD"/>
                </a:solidFill>
                <a:latin typeface="Poppins Bold"/>
                <a:ea typeface="Poppins Bold"/>
                <a:cs typeface="Poppins Bold"/>
                <a:sym typeface="Poppins Bold"/>
              </a:rPr>
              <a:t>ESGenius</a:t>
            </a:r>
            <a:endParaRPr lang="en-US" sz="2063" b="1" dirty="0">
              <a:solidFill>
                <a:srgbClr val="004AAD"/>
              </a:solidFill>
              <a:latin typeface="Poppins Bold"/>
              <a:ea typeface="Poppins Bold"/>
              <a:cs typeface="Poppins Bold"/>
              <a:sym typeface="Poppins Bold"/>
            </a:endParaRPr>
          </a:p>
          <a:p>
            <a:pPr marL="445451" lvl="1" indent="-222725" algn="just">
              <a:lnSpc>
                <a:spcPts val="2888"/>
              </a:lnSpc>
              <a:buFont typeface="Arial"/>
              <a:buChar char="•"/>
            </a:pPr>
            <a:r>
              <a:rPr lang="en-US" sz="2063" dirty="0">
                <a:solidFill>
                  <a:srgbClr val="000000"/>
                </a:solidFill>
                <a:latin typeface="Poppins"/>
                <a:ea typeface="Poppins"/>
                <a:cs typeface="Poppins"/>
                <a:sym typeface="Poppins"/>
              </a:rPr>
              <a:t>Sustainability reporting aligned with global standards.</a:t>
            </a:r>
          </a:p>
          <a:p>
            <a:pPr algn="just">
              <a:lnSpc>
                <a:spcPts val="2888"/>
              </a:lnSpc>
            </a:pPr>
            <a:endParaRPr lang="en-US" sz="2063" dirty="0">
              <a:solidFill>
                <a:srgbClr val="000000"/>
              </a:solidFill>
              <a:latin typeface="Poppins"/>
              <a:ea typeface="Poppins"/>
              <a:cs typeface="Poppins"/>
              <a:sym typeface="Poppins"/>
            </a:endParaRPr>
          </a:p>
          <a:p>
            <a:pPr algn="just">
              <a:lnSpc>
                <a:spcPts val="2888"/>
              </a:lnSpc>
            </a:pPr>
            <a:r>
              <a:rPr lang="en-US" sz="2063" b="1" dirty="0">
                <a:solidFill>
                  <a:srgbClr val="004AAD"/>
                </a:solidFill>
                <a:latin typeface="Poppins Bold"/>
                <a:ea typeface="Poppins Bold"/>
                <a:cs typeface="Poppins Bold"/>
                <a:sym typeface="Poppins Bold"/>
              </a:rPr>
              <a:t>Smart Care: </a:t>
            </a:r>
          </a:p>
          <a:p>
            <a:pPr marL="445451" lvl="1" indent="-222725" algn="just">
              <a:lnSpc>
                <a:spcPts val="2888"/>
              </a:lnSpc>
              <a:buFont typeface="Arial"/>
              <a:buChar char="•"/>
            </a:pPr>
            <a:r>
              <a:rPr lang="en-US" sz="2063" dirty="0">
                <a:solidFill>
                  <a:srgbClr val="000000"/>
                </a:solidFill>
                <a:latin typeface="Poppins"/>
                <a:ea typeface="Poppins"/>
                <a:cs typeface="Poppins"/>
                <a:sym typeface="Poppins"/>
              </a:rPr>
              <a:t>Empowering Hospitals, Enhancing Lives</a:t>
            </a:r>
          </a:p>
          <a:p>
            <a:pPr algn="just">
              <a:lnSpc>
                <a:spcPts val="2888"/>
              </a:lnSpc>
            </a:pPr>
            <a:endParaRPr lang="en-US" sz="2063" dirty="0">
              <a:solidFill>
                <a:srgbClr val="000000"/>
              </a:solidFill>
              <a:latin typeface="Poppins"/>
              <a:ea typeface="Poppins"/>
              <a:cs typeface="Poppins"/>
              <a:sym typeface="Poppins"/>
            </a:endParaRPr>
          </a:p>
          <a:p>
            <a:pPr algn="just">
              <a:lnSpc>
                <a:spcPts val="2888"/>
              </a:lnSpc>
            </a:pPr>
            <a:r>
              <a:rPr lang="en-US" sz="2063" b="1" dirty="0">
                <a:solidFill>
                  <a:srgbClr val="004AAD"/>
                </a:solidFill>
                <a:latin typeface="Poppins Bold"/>
                <a:ea typeface="Poppins Bold"/>
                <a:cs typeface="Poppins Bold"/>
                <a:sym typeface="Poppins Bold"/>
              </a:rPr>
              <a:t>Smart REMS:</a:t>
            </a:r>
          </a:p>
          <a:p>
            <a:pPr marL="445451" lvl="1" indent="-222725" algn="just">
              <a:lnSpc>
                <a:spcPts val="2888"/>
              </a:lnSpc>
              <a:buFont typeface="Arial"/>
              <a:buChar char="•"/>
            </a:pPr>
            <a:r>
              <a:rPr lang="en-US" sz="2063" dirty="0">
                <a:solidFill>
                  <a:srgbClr val="000000"/>
                </a:solidFill>
                <a:latin typeface="Poppins"/>
                <a:ea typeface="Poppins"/>
                <a:cs typeface="Poppins"/>
                <a:sym typeface="Poppins"/>
              </a:rPr>
              <a:t>A smart solution for land and real estate management</a:t>
            </a:r>
          </a:p>
          <a:p>
            <a:pPr algn="just">
              <a:lnSpc>
                <a:spcPts val="2888"/>
              </a:lnSpc>
              <a:spcBef>
                <a:spcPct val="0"/>
              </a:spcBef>
            </a:pPr>
            <a:r>
              <a:rPr lang="en-US" sz="2063" dirty="0">
                <a:solidFill>
                  <a:srgbClr val="000000"/>
                </a:solidFill>
                <a:latin typeface="Poppins"/>
                <a:ea typeface="Poppins"/>
                <a:cs typeface="Poppins"/>
                <a:sym typeface="Poppins"/>
              </a:rPr>
              <a:t> </a:t>
            </a:r>
          </a:p>
        </p:txBody>
      </p:sp>
      <p:sp>
        <p:nvSpPr>
          <p:cNvPr id="18" name="TextBox 18"/>
          <p:cNvSpPr txBox="1"/>
          <p:nvPr/>
        </p:nvSpPr>
        <p:spPr>
          <a:xfrm>
            <a:off x="353965" y="648510"/>
            <a:ext cx="7585148" cy="1301136"/>
          </a:xfrm>
          <a:prstGeom prst="rect">
            <a:avLst/>
          </a:prstGeom>
          <a:effectLst>
            <a:outerShdw blurRad="50800" dist="38100" dir="5400000" algn="t" rotWithShape="0">
              <a:prstClr val="black">
                <a:alpha val="40000"/>
              </a:prstClr>
            </a:outerShdw>
          </a:effectLst>
        </p:spPr>
        <p:txBody>
          <a:bodyPr lIns="0" tIns="0" rIns="0" bIns="0" rtlCol="0" anchor="t">
            <a:spAutoFit/>
          </a:bodyPr>
          <a:lstStyle/>
          <a:p>
            <a:pPr algn="l">
              <a:lnSpc>
                <a:spcPts val="8280"/>
              </a:lnSpc>
            </a:pPr>
            <a:r>
              <a:rPr lang="en-US" sz="9000" b="1" spc="-432" dirty="0">
                <a:solidFill>
                  <a:srgbClr val="124E9D"/>
                </a:solidFill>
                <a:latin typeface="Arial Bold"/>
                <a:ea typeface="Arial Bold"/>
                <a:cs typeface="Arial Bold"/>
                <a:sym typeface="Arial Bold"/>
              </a:rPr>
              <a:t>Core Products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0" y="1243749"/>
            <a:ext cx="18324394" cy="8928951"/>
            <a:chOff x="0" y="0"/>
            <a:chExt cx="5033363" cy="2420436"/>
          </a:xfrm>
          <a:solidFill>
            <a:schemeClr val="bg1"/>
          </a:solidFill>
        </p:grpSpPr>
        <p:sp>
          <p:nvSpPr>
            <p:cNvPr id="3" name="Freeform 3"/>
            <p:cNvSpPr/>
            <p:nvPr/>
          </p:nvSpPr>
          <p:spPr>
            <a:xfrm>
              <a:off x="0" y="0"/>
              <a:ext cx="5033363" cy="2420436"/>
            </a:xfrm>
            <a:custGeom>
              <a:avLst/>
              <a:gdLst/>
              <a:ahLst/>
              <a:cxnLst/>
              <a:rect l="l" t="t" r="r" b="b"/>
              <a:pathLst>
                <a:path w="5033363" h="2420436">
                  <a:moveTo>
                    <a:pt x="11748" y="0"/>
                  </a:moveTo>
                  <a:lnTo>
                    <a:pt x="5021615" y="0"/>
                  </a:lnTo>
                  <a:cubicBezTo>
                    <a:pt x="5028104" y="0"/>
                    <a:pt x="5033363" y="5260"/>
                    <a:pt x="5033363" y="11748"/>
                  </a:cubicBezTo>
                  <a:lnTo>
                    <a:pt x="5033363" y="2408688"/>
                  </a:lnTo>
                  <a:cubicBezTo>
                    <a:pt x="5033363" y="2415177"/>
                    <a:pt x="5028104" y="2420436"/>
                    <a:pt x="5021615" y="2420436"/>
                  </a:cubicBezTo>
                  <a:lnTo>
                    <a:pt x="11748" y="2420436"/>
                  </a:lnTo>
                  <a:cubicBezTo>
                    <a:pt x="5260" y="2420436"/>
                    <a:pt x="0" y="2415177"/>
                    <a:pt x="0" y="2408688"/>
                  </a:cubicBezTo>
                  <a:lnTo>
                    <a:pt x="0" y="11748"/>
                  </a:lnTo>
                  <a:cubicBezTo>
                    <a:pt x="0" y="5260"/>
                    <a:pt x="5260" y="0"/>
                    <a:pt x="11748" y="0"/>
                  </a:cubicBezTo>
                  <a:close/>
                </a:path>
              </a:pathLst>
            </a:custGeom>
            <a:grpFill/>
          </p:spPr>
        </p:sp>
        <p:sp>
          <p:nvSpPr>
            <p:cNvPr id="4" name="TextBox 4"/>
            <p:cNvSpPr txBox="1"/>
            <p:nvPr/>
          </p:nvSpPr>
          <p:spPr>
            <a:xfrm>
              <a:off x="0" y="-38100"/>
              <a:ext cx="5033363" cy="2458536"/>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rot="5400000">
            <a:off x="8530533" y="-8550112"/>
            <a:ext cx="1263329" cy="18324396"/>
            <a:chOff x="0" y="0"/>
            <a:chExt cx="332729" cy="4899357"/>
          </a:xfrm>
        </p:grpSpPr>
        <p:sp>
          <p:nvSpPr>
            <p:cNvPr id="6" name="Freeform 6"/>
            <p:cNvSpPr/>
            <p:nvPr/>
          </p:nvSpPr>
          <p:spPr>
            <a:xfrm>
              <a:off x="0" y="0"/>
              <a:ext cx="332729" cy="4899357"/>
            </a:xfrm>
            <a:custGeom>
              <a:avLst/>
              <a:gdLst/>
              <a:ahLst/>
              <a:cxnLst/>
              <a:rect l="l" t="t" r="r" b="b"/>
              <a:pathLst>
                <a:path w="332729" h="4899357">
                  <a:moveTo>
                    <a:pt x="0" y="0"/>
                  </a:moveTo>
                  <a:lnTo>
                    <a:pt x="332729" y="0"/>
                  </a:lnTo>
                  <a:lnTo>
                    <a:pt x="332729" y="4899357"/>
                  </a:lnTo>
                  <a:lnTo>
                    <a:pt x="0" y="4899357"/>
                  </a:lnTo>
                  <a:close/>
                </a:path>
              </a:pathLst>
            </a:custGeom>
            <a:gradFill rotWithShape="1">
              <a:gsLst>
                <a:gs pos="0">
                  <a:srgbClr val="A6A6A6">
                    <a:alpha val="77000"/>
                  </a:srgbClr>
                </a:gs>
                <a:gs pos="100000">
                  <a:srgbClr val="FFFFFF">
                    <a:alpha val="77000"/>
                  </a:srgbClr>
                </a:gs>
              </a:gsLst>
              <a:lin ang="0"/>
            </a:gradFill>
          </p:spPr>
        </p:sp>
        <p:sp>
          <p:nvSpPr>
            <p:cNvPr id="7" name="TextBox 7"/>
            <p:cNvSpPr txBox="1"/>
            <p:nvPr/>
          </p:nvSpPr>
          <p:spPr>
            <a:xfrm>
              <a:off x="0" y="-38100"/>
              <a:ext cx="332729" cy="493745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39571" y="686251"/>
            <a:ext cx="5785997" cy="900768"/>
            <a:chOff x="0" y="0"/>
            <a:chExt cx="1523884" cy="237239"/>
          </a:xfrm>
          <a:effectLst>
            <a:outerShdw blurRad="50800" dist="38100" dir="5400000" algn="t" rotWithShape="0">
              <a:prstClr val="black">
                <a:alpha val="40000"/>
              </a:prstClr>
            </a:outerShdw>
          </a:effectLst>
        </p:grpSpPr>
        <p:sp>
          <p:nvSpPr>
            <p:cNvPr id="9" name="Freeform 9"/>
            <p:cNvSpPr/>
            <p:nvPr/>
          </p:nvSpPr>
          <p:spPr>
            <a:xfrm>
              <a:off x="0" y="0"/>
              <a:ext cx="1523884" cy="237239"/>
            </a:xfrm>
            <a:custGeom>
              <a:avLst/>
              <a:gdLst/>
              <a:ahLst/>
              <a:cxnLst/>
              <a:rect l="l" t="t" r="r" b="b"/>
              <a:pathLst>
                <a:path w="1523884" h="237239">
                  <a:moveTo>
                    <a:pt x="14718" y="0"/>
                  </a:moveTo>
                  <a:lnTo>
                    <a:pt x="1509166" y="0"/>
                  </a:lnTo>
                  <a:cubicBezTo>
                    <a:pt x="1517294" y="0"/>
                    <a:pt x="1523884" y="6590"/>
                    <a:pt x="1523884" y="14718"/>
                  </a:cubicBezTo>
                  <a:lnTo>
                    <a:pt x="1523884" y="222521"/>
                  </a:lnTo>
                  <a:cubicBezTo>
                    <a:pt x="1523884" y="230650"/>
                    <a:pt x="1517294" y="237239"/>
                    <a:pt x="1509166" y="237239"/>
                  </a:cubicBezTo>
                  <a:lnTo>
                    <a:pt x="14718" y="237239"/>
                  </a:lnTo>
                  <a:cubicBezTo>
                    <a:pt x="10815" y="237239"/>
                    <a:pt x="7071" y="235689"/>
                    <a:pt x="4311" y="232928"/>
                  </a:cubicBezTo>
                  <a:cubicBezTo>
                    <a:pt x="1551" y="230168"/>
                    <a:pt x="0" y="226424"/>
                    <a:pt x="0" y="222521"/>
                  </a:cubicBezTo>
                  <a:lnTo>
                    <a:pt x="0" y="14718"/>
                  </a:lnTo>
                  <a:cubicBezTo>
                    <a:pt x="0" y="6590"/>
                    <a:pt x="6590" y="0"/>
                    <a:pt x="14718" y="0"/>
                  </a:cubicBezTo>
                  <a:close/>
                </a:path>
              </a:pathLst>
            </a:custGeom>
            <a:solidFill>
              <a:srgbClr val="124E9D"/>
            </a:solidFill>
          </p:spPr>
        </p:sp>
        <p:sp>
          <p:nvSpPr>
            <p:cNvPr id="10" name="TextBox 10"/>
            <p:cNvSpPr txBox="1"/>
            <p:nvPr/>
          </p:nvSpPr>
          <p:spPr>
            <a:xfrm>
              <a:off x="0" y="-38100"/>
              <a:ext cx="1523884" cy="275339"/>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2591" y="1712132"/>
            <a:ext cx="4329730" cy="8253328"/>
            <a:chOff x="0" y="0"/>
            <a:chExt cx="8624570" cy="16440150"/>
          </a:xfrm>
        </p:grpSpPr>
        <p:sp>
          <p:nvSpPr>
            <p:cNvPr id="12" name="Freeform 12"/>
            <p:cNvSpPr/>
            <p:nvPr/>
          </p:nvSpPr>
          <p:spPr>
            <a:xfrm>
              <a:off x="410210" y="269240"/>
              <a:ext cx="7754620" cy="15908021"/>
            </a:xfrm>
            <a:custGeom>
              <a:avLst/>
              <a:gdLst/>
              <a:ahLst/>
              <a:cxnLst/>
              <a:rect l="l" t="t" r="r" b="b"/>
              <a:pathLst>
                <a:path w="7754620" h="15908021">
                  <a:moveTo>
                    <a:pt x="7754620" y="791210"/>
                  </a:moveTo>
                  <a:lnTo>
                    <a:pt x="7754620" y="15116810"/>
                  </a:lnTo>
                  <a:cubicBezTo>
                    <a:pt x="7754620" y="15553690"/>
                    <a:pt x="7400290" y="15908021"/>
                    <a:pt x="6963410" y="15908021"/>
                  </a:cubicBezTo>
                  <a:lnTo>
                    <a:pt x="791210" y="15908021"/>
                  </a:lnTo>
                  <a:cubicBezTo>
                    <a:pt x="354330" y="15908021"/>
                    <a:pt x="0" y="15553690"/>
                    <a:pt x="0" y="15116810"/>
                  </a:cubicBezTo>
                  <a:lnTo>
                    <a:pt x="0" y="791210"/>
                  </a:lnTo>
                  <a:cubicBezTo>
                    <a:pt x="0" y="354330"/>
                    <a:pt x="354330" y="0"/>
                    <a:pt x="791210" y="0"/>
                  </a:cubicBezTo>
                  <a:lnTo>
                    <a:pt x="6962140" y="0"/>
                  </a:lnTo>
                  <a:cubicBezTo>
                    <a:pt x="7400290" y="0"/>
                    <a:pt x="7754620" y="353060"/>
                    <a:pt x="7754620" y="791210"/>
                  </a:cubicBezTo>
                  <a:close/>
                </a:path>
              </a:pathLst>
            </a:custGeom>
            <a:blipFill>
              <a:blip r:embed="rId2"/>
              <a:stretch>
                <a:fillRect l="-1528" r="-1528"/>
              </a:stretch>
            </a:blipFill>
          </p:spPr>
        </p:sp>
        <p:sp>
          <p:nvSpPr>
            <p:cNvPr id="13" name="Freeform 13"/>
            <p:cNvSpPr/>
            <p:nvPr/>
          </p:nvSpPr>
          <p:spPr>
            <a:xfrm>
              <a:off x="0" y="0"/>
              <a:ext cx="8636000" cy="16446500"/>
            </a:xfrm>
            <a:custGeom>
              <a:avLst/>
              <a:gdLst/>
              <a:ahLst/>
              <a:cxnLst/>
              <a:rect l="l" t="t" r="r" b="b"/>
              <a:pathLst>
                <a:path w="8636000" h="16446500">
                  <a:moveTo>
                    <a:pt x="0" y="0"/>
                  </a:moveTo>
                  <a:lnTo>
                    <a:pt x="8636000" y="0"/>
                  </a:lnTo>
                  <a:lnTo>
                    <a:pt x="8636000" y="16446500"/>
                  </a:lnTo>
                  <a:lnTo>
                    <a:pt x="0" y="16446500"/>
                  </a:lnTo>
                  <a:close/>
                </a:path>
              </a:pathLst>
            </a:custGeom>
          </p:spPr>
        </p:sp>
      </p:grpSp>
      <p:sp>
        <p:nvSpPr>
          <p:cNvPr id="14" name="TextBox 14"/>
          <p:cNvSpPr txBox="1"/>
          <p:nvPr/>
        </p:nvSpPr>
        <p:spPr>
          <a:xfrm>
            <a:off x="6252646" y="893052"/>
            <a:ext cx="5521749" cy="595302"/>
          </a:xfrm>
          <a:prstGeom prst="rect">
            <a:avLst/>
          </a:prstGeom>
        </p:spPr>
        <p:txBody>
          <a:bodyPr lIns="0" tIns="0" rIns="0" bIns="0" rtlCol="0" anchor="t">
            <a:spAutoFit/>
          </a:bodyPr>
          <a:lstStyle/>
          <a:p>
            <a:pPr algn="ctr">
              <a:lnSpc>
                <a:spcPts val="3790"/>
              </a:lnSpc>
            </a:pPr>
            <a:r>
              <a:rPr lang="en-US" sz="4119" spc="-197" dirty="0">
                <a:solidFill>
                  <a:srgbClr val="FFFFFF"/>
                </a:solidFill>
                <a:latin typeface="Arial"/>
                <a:ea typeface="Arial"/>
                <a:cs typeface="Arial"/>
                <a:sym typeface="Arial"/>
              </a:rPr>
              <a:t>Mobile Applications</a:t>
            </a:r>
          </a:p>
        </p:txBody>
      </p:sp>
      <p:grpSp>
        <p:nvGrpSpPr>
          <p:cNvPr id="15" name="Group 15"/>
          <p:cNvGrpSpPr>
            <a:grpSpLocks noChangeAspect="1"/>
          </p:cNvGrpSpPr>
          <p:nvPr/>
        </p:nvGrpSpPr>
        <p:grpSpPr>
          <a:xfrm>
            <a:off x="4633295" y="1712132"/>
            <a:ext cx="4329730" cy="8253328"/>
            <a:chOff x="0" y="0"/>
            <a:chExt cx="8624570" cy="16440150"/>
          </a:xfrm>
        </p:grpSpPr>
        <p:sp>
          <p:nvSpPr>
            <p:cNvPr id="16" name="Freeform 16"/>
            <p:cNvSpPr/>
            <p:nvPr/>
          </p:nvSpPr>
          <p:spPr>
            <a:xfrm>
              <a:off x="410210" y="269240"/>
              <a:ext cx="7754620" cy="15908021"/>
            </a:xfrm>
            <a:custGeom>
              <a:avLst/>
              <a:gdLst/>
              <a:ahLst/>
              <a:cxnLst/>
              <a:rect l="l" t="t" r="r" b="b"/>
              <a:pathLst>
                <a:path w="7754620" h="15908021">
                  <a:moveTo>
                    <a:pt x="7754620" y="791210"/>
                  </a:moveTo>
                  <a:lnTo>
                    <a:pt x="7754620" y="15116810"/>
                  </a:lnTo>
                  <a:cubicBezTo>
                    <a:pt x="7754620" y="15553690"/>
                    <a:pt x="7400290" y="15908021"/>
                    <a:pt x="6963410" y="15908021"/>
                  </a:cubicBezTo>
                  <a:lnTo>
                    <a:pt x="791210" y="15908021"/>
                  </a:lnTo>
                  <a:cubicBezTo>
                    <a:pt x="354330" y="15908021"/>
                    <a:pt x="0" y="15553690"/>
                    <a:pt x="0" y="15116810"/>
                  </a:cubicBezTo>
                  <a:lnTo>
                    <a:pt x="0" y="791210"/>
                  </a:lnTo>
                  <a:cubicBezTo>
                    <a:pt x="0" y="354330"/>
                    <a:pt x="354330" y="0"/>
                    <a:pt x="791210" y="0"/>
                  </a:cubicBezTo>
                  <a:lnTo>
                    <a:pt x="6962140" y="0"/>
                  </a:lnTo>
                  <a:cubicBezTo>
                    <a:pt x="7400290" y="0"/>
                    <a:pt x="7754620" y="353060"/>
                    <a:pt x="7754620" y="791210"/>
                  </a:cubicBezTo>
                  <a:close/>
                </a:path>
              </a:pathLst>
            </a:custGeom>
            <a:blipFill>
              <a:blip r:embed="rId3"/>
              <a:stretch>
                <a:fillRect l="-1947" r="-1947"/>
              </a:stretch>
            </a:blipFill>
          </p:spPr>
        </p:sp>
        <p:sp>
          <p:nvSpPr>
            <p:cNvPr id="17" name="Freeform 17"/>
            <p:cNvSpPr/>
            <p:nvPr/>
          </p:nvSpPr>
          <p:spPr>
            <a:xfrm>
              <a:off x="0" y="0"/>
              <a:ext cx="8636000" cy="16446500"/>
            </a:xfrm>
            <a:custGeom>
              <a:avLst/>
              <a:gdLst/>
              <a:ahLst/>
              <a:cxnLst/>
              <a:rect l="l" t="t" r="r" b="b"/>
              <a:pathLst>
                <a:path w="8636000" h="16446500">
                  <a:moveTo>
                    <a:pt x="0" y="0"/>
                  </a:moveTo>
                  <a:lnTo>
                    <a:pt x="8636000" y="0"/>
                  </a:lnTo>
                  <a:lnTo>
                    <a:pt x="8636000" y="16446500"/>
                  </a:lnTo>
                  <a:lnTo>
                    <a:pt x="0" y="16446500"/>
                  </a:lnTo>
                  <a:close/>
                </a:path>
              </a:pathLst>
            </a:custGeom>
          </p:spPr>
        </p:sp>
      </p:grpSp>
      <p:grpSp>
        <p:nvGrpSpPr>
          <p:cNvPr id="18" name="Group 18"/>
          <p:cNvGrpSpPr>
            <a:grpSpLocks noChangeAspect="1"/>
          </p:cNvGrpSpPr>
          <p:nvPr/>
        </p:nvGrpSpPr>
        <p:grpSpPr>
          <a:xfrm>
            <a:off x="9144000" y="1712132"/>
            <a:ext cx="4329730" cy="8253328"/>
            <a:chOff x="0" y="0"/>
            <a:chExt cx="8624570" cy="16440150"/>
          </a:xfrm>
        </p:grpSpPr>
        <p:sp>
          <p:nvSpPr>
            <p:cNvPr id="19" name="Freeform 19"/>
            <p:cNvSpPr/>
            <p:nvPr/>
          </p:nvSpPr>
          <p:spPr>
            <a:xfrm>
              <a:off x="410210" y="269240"/>
              <a:ext cx="7754620" cy="15908021"/>
            </a:xfrm>
            <a:custGeom>
              <a:avLst/>
              <a:gdLst/>
              <a:ahLst/>
              <a:cxnLst/>
              <a:rect l="l" t="t" r="r" b="b"/>
              <a:pathLst>
                <a:path w="7754620" h="15908021">
                  <a:moveTo>
                    <a:pt x="7754620" y="791210"/>
                  </a:moveTo>
                  <a:lnTo>
                    <a:pt x="7754620" y="15116810"/>
                  </a:lnTo>
                  <a:cubicBezTo>
                    <a:pt x="7754620" y="15553690"/>
                    <a:pt x="7400290" y="15908021"/>
                    <a:pt x="6963410" y="15908021"/>
                  </a:cubicBezTo>
                  <a:lnTo>
                    <a:pt x="791210" y="15908021"/>
                  </a:lnTo>
                  <a:cubicBezTo>
                    <a:pt x="354330" y="15908021"/>
                    <a:pt x="0" y="15553690"/>
                    <a:pt x="0" y="15116810"/>
                  </a:cubicBezTo>
                  <a:lnTo>
                    <a:pt x="0" y="791210"/>
                  </a:lnTo>
                  <a:cubicBezTo>
                    <a:pt x="0" y="354330"/>
                    <a:pt x="354330" y="0"/>
                    <a:pt x="791210" y="0"/>
                  </a:cubicBezTo>
                  <a:lnTo>
                    <a:pt x="6962140" y="0"/>
                  </a:lnTo>
                  <a:cubicBezTo>
                    <a:pt x="7400290" y="0"/>
                    <a:pt x="7754620" y="353060"/>
                    <a:pt x="7754620" y="791210"/>
                  </a:cubicBezTo>
                  <a:close/>
                </a:path>
              </a:pathLst>
            </a:custGeom>
            <a:blipFill>
              <a:blip r:embed="rId4"/>
              <a:stretch>
                <a:fillRect l="-1285" r="-1285"/>
              </a:stretch>
            </a:blipFill>
          </p:spPr>
        </p:sp>
        <p:sp>
          <p:nvSpPr>
            <p:cNvPr id="20" name="Freeform 20"/>
            <p:cNvSpPr/>
            <p:nvPr/>
          </p:nvSpPr>
          <p:spPr>
            <a:xfrm>
              <a:off x="0" y="0"/>
              <a:ext cx="8636000" cy="16446500"/>
            </a:xfrm>
            <a:custGeom>
              <a:avLst/>
              <a:gdLst/>
              <a:ahLst/>
              <a:cxnLst/>
              <a:rect l="l" t="t" r="r" b="b"/>
              <a:pathLst>
                <a:path w="8636000" h="16446500">
                  <a:moveTo>
                    <a:pt x="0" y="0"/>
                  </a:moveTo>
                  <a:lnTo>
                    <a:pt x="8636000" y="0"/>
                  </a:lnTo>
                  <a:lnTo>
                    <a:pt x="8636000" y="16446500"/>
                  </a:lnTo>
                  <a:lnTo>
                    <a:pt x="0" y="16446500"/>
                  </a:lnTo>
                  <a:close/>
                </a:path>
              </a:pathLst>
            </a:custGeom>
          </p:spPr>
        </p:sp>
      </p:grpSp>
      <p:grpSp>
        <p:nvGrpSpPr>
          <p:cNvPr id="21" name="Group 21"/>
          <p:cNvGrpSpPr>
            <a:grpSpLocks noChangeAspect="1"/>
          </p:cNvGrpSpPr>
          <p:nvPr/>
        </p:nvGrpSpPr>
        <p:grpSpPr>
          <a:xfrm>
            <a:off x="13657463" y="1712132"/>
            <a:ext cx="4329730" cy="8253328"/>
            <a:chOff x="0" y="0"/>
            <a:chExt cx="8624570" cy="16440150"/>
          </a:xfrm>
        </p:grpSpPr>
        <p:sp>
          <p:nvSpPr>
            <p:cNvPr id="22" name="Freeform 22"/>
            <p:cNvSpPr/>
            <p:nvPr/>
          </p:nvSpPr>
          <p:spPr>
            <a:xfrm>
              <a:off x="410210" y="269240"/>
              <a:ext cx="7754620" cy="15908021"/>
            </a:xfrm>
            <a:custGeom>
              <a:avLst/>
              <a:gdLst/>
              <a:ahLst/>
              <a:cxnLst/>
              <a:rect l="l" t="t" r="r" b="b"/>
              <a:pathLst>
                <a:path w="7754620" h="15908021">
                  <a:moveTo>
                    <a:pt x="7754620" y="791210"/>
                  </a:moveTo>
                  <a:lnTo>
                    <a:pt x="7754620" y="15116810"/>
                  </a:lnTo>
                  <a:cubicBezTo>
                    <a:pt x="7754620" y="15553690"/>
                    <a:pt x="7400290" y="15908021"/>
                    <a:pt x="6963410" y="15908021"/>
                  </a:cubicBezTo>
                  <a:lnTo>
                    <a:pt x="791210" y="15908021"/>
                  </a:lnTo>
                  <a:cubicBezTo>
                    <a:pt x="354330" y="15908021"/>
                    <a:pt x="0" y="15553690"/>
                    <a:pt x="0" y="15116810"/>
                  </a:cubicBezTo>
                  <a:lnTo>
                    <a:pt x="0" y="791210"/>
                  </a:lnTo>
                  <a:cubicBezTo>
                    <a:pt x="0" y="354330"/>
                    <a:pt x="354330" y="0"/>
                    <a:pt x="791210" y="0"/>
                  </a:cubicBezTo>
                  <a:lnTo>
                    <a:pt x="6962140" y="0"/>
                  </a:lnTo>
                  <a:cubicBezTo>
                    <a:pt x="7400290" y="0"/>
                    <a:pt x="7754620" y="353060"/>
                    <a:pt x="7754620" y="791210"/>
                  </a:cubicBezTo>
                  <a:close/>
                </a:path>
              </a:pathLst>
            </a:custGeom>
            <a:blipFill>
              <a:blip r:embed="rId5"/>
              <a:stretch>
                <a:fillRect t="-2082" b="-2082"/>
              </a:stretch>
            </a:blipFill>
          </p:spPr>
        </p:sp>
        <p:sp>
          <p:nvSpPr>
            <p:cNvPr id="23" name="Freeform 23"/>
            <p:cNvSpPr/>
            <p:nvPr/>
          </p:nvSpPr>
          <p:spPr>
            <a:xfrm>
              <a:off x="0" y="0"/>
              <a:ext cx="8636000" cy="16446500"/>
            </a:xfrm>
            <a:custGeom>
              <a:avLst/>
              <a:gdLst/>
              <a:ahLst/>
              <a:cxnLst/>
              <a:rect l="l" t="t" r="r" b="b"/>
              <a:pathLst>
                <a:path w="8636000" h="16446500">
                  <a:moveTo>
                    <a:pt x="0" y="0"/>
                  </a:moveTo>
                  <a:lnTo>
                    <a:pt x="8636000" y="0"/>
                  </a:lnTo>
                  <a:lnTo>
                    <a:pt x="8636000" y="16446500"/>
                  </a:lnTo>
                  <a:lnTo>
                    <a:pt x="0" y="16446500"/>
                  </a:lnTo>
                  <a:close/>
                </a:path>
              </a:pathLst>
            </a:custGeom>
          </p:spPr>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2F1"/>
        </a:solidFill>
        <a:effectLst/>
      </p:bgPr>
    </p:bg>
    <p:spTree>
      <p:nvGrpSpPr>
        <p:cNvPr id="1" name=""/>
        <p:cNvGrpSpPr/>
        <p:nvPr/>
      </p:nvGrpSpPr>
      <p:grpSpPr>
        <a:xfrm>
          <a:off x="0" y="0"/>
          <a:ext cx="0" cy="0"/>
          <a:chOff x="0" y="0"/>
          <a:chExt cx="0" cy="0"/>
        </a:xfrm>
      </p:grpSpPr>
      <p:grpSp>
        <p:nvGrpSpPr>
          <p:cNvPr id="2" name="Group 2"/>
          <p:cNvGrpSpPr/>
          <p:nvPr/>
        </p:nvGrpSpPr>
        <p:grpSpPr>
          <a:xfrm>
            <a:off x="0" y="1243748"/>
            <a:ext cx="18602245" cy="9190094"/>
            <a:chOff x="0" y="0"/>
            <a:chExt cx="5033363" cy="2420436"/>
          </a:xfrm>
        </p:grpSpPr>
        <p:sp>
          <p:nvSpPr>
            <p:cNvPr id="3" name="Freeform 3"/>
            <p:cNvSpPr/>
            <p:nvPr/>
          </p:nvSpPr>
          <p:spPr>
            <a:xfrm>
              <a:off x="0" y="0"/>
              <a:ext cx="5033363" cy="2420436"/>
            </a:xfrm>
            <a:custGeom>
              <a:avLst/>
              <a:gdLst/>
              <a:ahLst/>
              <a:cxnLst/>
              <a:rect l="l" t="t" r="r" b="b"/>
              <a:pathLst>
                <a:path w="5033363" h="2420436">
                  <a:moveTo>
                    <a:pt x="11748" y="0"/>
                  </a:moveTo>
                  <a:lnTo>
                    <a:pt x="5021615" y="0"/>
                  </a:lnTo>
                  <a:cubicBezTo>
                    <a:pt x="5028104" y="0"/>
                    <a:pt x="5033363" y="5260"/>
                    <a:pt x="5033363" y="11748"/>
                  </a:cubicBezTo>
                  <a:lnTo>
                    <a:pt x="5033363" y="2408688"/>
                  </a:lnTo>
                  <a:cubicBezTo>
                    <a:pt x="5033363" y="2415177"/>
                    <a:pt x="5028104" y="2420436"/>
                    <a:pt x="5021615" y="2420436"/>
                  </a:cubicBezTo>
                  <a:lnTo>
                    <a:pt x="11748" y="2420436"/>
                  </a:lnTo>
                  <a:cubicBezTo>
                    <a:pt x="5260" y="2420436"/>
                    <a:pt x="0" y="2415177"/>
                    <a:pt x="0" y="2408688"/>
                  </a:cubicBezTo>
                  <a:lnTo>
                    <a:pt x="0" y="11748"/>
                  </a:lnTo>
                  <a:cubicBezTo>
                    <a:pt x="0" y="5260"/>
                    <a:pt x="5260" y="0"/>
                    <a:pt x="11748" y="0"/>
                  </a:cubicBezTo>
                  <a:close/>
                </a:path>
              </a:pathLst>
            </a:custGeom>
            <a:solidFill>
              <a:srgbClr val="FFFFFF"/>
            </a:solidFill>
          </p:spPr>
        </p:sp>
        <p:sp>
          <p:nvSpPr>
            <p:cNvPr id="4" name="TextBox 4"/>
            <p:cNvSpPr txBox="1"/>
            <p:nvPr/>
          </p:nvSpPr>
          <p:spPr>
            <a:xfrm>
              <a:off x="0" y="-38100"/>
              <a:ext cx="5033363" cy="245853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8669458" y="-8689038"/>
            <a:ext cx="1263329" cy="18602245"/>
            <a:chOff x="0" y="0"/>
            <a:chExt cx="332729" cy="4899357"/>
          </a:xfrm>
        </p:grpSpPr>
        <p:sp>
          <p:nvSpPr>
            <p:cNvPr id="6" name="Freeform 6"/>
            <p:cNvSpPr/>
            <p:nvPr/>
          </p:nvSpPr>
          <p:spPr>
            <a:xfrm>
              <a:off x="0" y="0"/>
              <a:ext cx="332729" cy="4899357"/>
            </a:xfrm>
            <a:custGeom>
              <a:avLst/>
              <a:gdLst/>
              <a:ahLst/>
              <a:cxnLst/>
              <a:rect l="l" t="t" r="r" b="b"/>
              <a:pathLst>
                <a:path w="332729" h="4899357">
                  <a:moveTo>
                    <a:pt x="0" y="0"/>
                  </a:moveTo>
                  <a:lnTo>
                    <a:pt x="332729" y="0"/>
                  </a:lnTo>
                  <a:lnTo>
                    <a:pt x="332729" y="4899357"/>
                  </a:lnTo>
                  <a:lnTo>
                    <a:pt x="0" y="4899357"/>
                  </a:lnTo>
                  <a:close/>
                </a:path>
              </a:pathLst>
            </a:custGeom>
            <a:gradFill rotWithShape="1">
              <a:gsLst>
                <a:gs pos="0">
                  <a:srgbClr val="A6A6A6">
                    <a:alpha val="96000"/>
                  </a:srgbClr>
                </a:gs>
                <a:gs pos="100000">
                  <a:srgbClr val="FFFFFF">
                    <a:alpha val="96000"/>
                  </a:srgbClr>
                </a:gs>
              </a:gsLst>
              <a:lin ang="0"/>
            </a:gradFill>
          </p:spPr>
        </p:sp>
        <p:sp>
          <p:nvSpPr>
            <p:cNvPr id="7" name="TextBox 7"/>
            <p:cNvSpPr txBox="1"/>
            <p:nvPr/>
          </p:nvSpPr>
          <p:spPr>
            <a:xfrm>
              <a:off x="0" y="-38100"/>
              <a:ext cx="332729" cy="493745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225296" y="171531"/>
            <a:ext cx="5785997" cy="900768"/>
            <a:chOff x="0" y="0"/>
            <a:chExt cx="1523884" cy="237239"/>
          </a:xfrm>
          <a:effectLst>
            <a:outerShdw blurRad="50800" dist="38100" dir="5400000" algn="t" rotWithShape="0">
              <a:prstClr val="black">
                <a:alpha val="40000"/>
              </a:prstClr>
            </a:outerShdw>
          </a:effectLst>
        </p:grpSpPr>
        <p:sp>
          <p:nvSpPr>
            <p:cNvPr id="9" name="Freeform 9"/>
            <p:cNvSpPr/>
            <p:nvPr/>
          </p:nvSpPr>
          <p:spPr>
            <a:xfrm>
              <a:off x="0" y="0"/>
              <a:ext cx="1523884" cy="237239"/>
            </a:xfrm>
            <a:custGeom>
              <a:avLst/>
              <a:gdLst/>
              <a:ahLst/>
              <a:cxnLst/>
              <a:rect l="l" t="t" r="r" b="b"/>
              <a:pathLst>
                <a:path w="1523884" h="237239">
                  <a:moveTo>
                    <a:pt x="14718" y="0"/>
                  </a:moveTo>
                  <a:lnTo>
                    <a:pt x="1509166" y="0"/>
                  </a:lnTo>
                  <a:cubicBezTo>
                    <a:pt x="1517294" y="0"/>
                    <a:pt x="1523884" y="6590"/>
                    <a:pt x="1523884" y="14718"/>
                  </a:cubicBezTo>
                  <a:lnTo>
                    <a:pt x="1523884" y="222521"/>
                  </a:lnTo>
                  <a:cubicBezTo>
                    <a:pt x="1523884" y="230650"/>
                    <a:pt x="1517294" y="237239"/>
                    <a:pt x="1509166" y="237239"/>
                  </a:cubicBezTo>
                  <a:lnTo>
                    <a:pt x="14718" y="237239"/>
                  </a:lnTo>
                  <a:cubicBezTo>
                    <a:pt x="10815" y="237239"/>
                    <a:pt x="7071" y="235689"/>
                    <a:pt x="4311" y="232928"/>
                  </a:cubicBezTo>
                  <a:cubicBezTo>
                    <a:pt x="1551" y="230168"/>
                    <a:pt x="0" y="226424"/>
                    <a:pt x="0" y="222521"/>
                  </a:cubicBezTo>
                  <a:lnTo>
                    <a:pt x="0" y="14718"/>
                  </a:lnTo>
                  <a:cubicBezTo>
                    <a:pt x="0" y="6590"/>
                    <a:pt x="6590" y="0"/>
                    <a:pt x="14718" y="0"/>
                  </a:cubicBezTo>
                  <a:close/>
                </a:path>
              </a:pathLst>
            </a:custGeom>
            <a:solidFill>
              <a:srgbClr val="124E9D"/>
            </a:solidFill>
          </p:spPr>
        </p:sp>
        <p:sp>
          <p:nvSpPr>
            <p:cNvPr id="10" name="TextBox 10"/>
            <p:cNvSpPr txBox="1"/>
            <p:nvPr/>
          </p:nvSpPr>
          <p:spPr>
            <a:xfrm>
              <a:off x="0" y="-38100"/>
              <a:ext cx="1523884" cy="275339"/>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84800" y="1310423"/>
            <a:ext cx="8628720" cy="4345819"/>
          </a:xfrm>
          <a:custGeom>
            <a:avLst/>
            <a:gdLst/>
            <a:ahLst/>
            <a:cxnLst/>
            <a:rect l="l" t="t" r="r" b="b"/>
            <a:pathLst>
              <a:path w="8628720" h="4345819">
                <a:moveTo>
                  <a:pt x="0" y="0"/>
                </a:moveTo>
                <a:lnTo>
                  <a:pt x="8628720" y="0"/>
                </a:lnTo>
                <a:lnTo>
                  <a:pt x="8628720" y="4345819"/>
                </a:lnTo>
                <a:lnTo>
                  <a:pt x="0" y="4345819"/>
                </a:lnTo>
                <a:lnTo>
                  <a:pt x="0" y="0"/>
                </a:lnTo>
                <a:close/>
              </a:path>
            </a:pathLst>
          </a:custGeom>
          <a:blipFill>
            <a:blip r:embed="rId2"/>
            <a:stretch>
              <a:fillRect/>
            </a:stretch>
          </a:blipFill>
        </p:spPr>
      </p:sp>
      <p:sp>
        <p:nvSpPr>
          <p:cNvPr id="12" name="Freeform 12"/>
          <p:cNvSpPr/>
          <p:nvPr/>
        </p:nvSpPr>
        <p:spPr>
          <a:xfrm>
            <a:off x="407067" y="5839812"/>
            <a:ext cx="8625503" cy="4164500"/>
          </a:xfrm>
          <a:custGeom>
            <a:avLst/>
            <a:gdLst/>
            <a:ahLst/>
            <a:cxnLst/>
            <a:rect l="l" t="t" r="r" b="b"/>
            <a:pathLst>
              <a:path w="8625503" h="4164500">
                <a:moveTo>
                  <a:pt x="0" y="0"/>
                </a:moveTo>
                <a:lnTo>
                  <a:pt x="8625503" y="0"/>
                </a:lnTo>
                <a:lnTo>
                  <a:pt x="8625503" y="4164501"/>
                </a:lnTo>
                <a:lnTo>
                  <a:pt x="0" y="4164501"/>
                </a:lnTo>
                <a:lnTo>
                  <a:pt x="0" y="0"/>
                </a:lnTo>
                <a:close/>
              </a:path>
            </a:pathLst>
          </a:custGeom>
          <a:blipFill>
            <a:blip r:embed="rId3"/>
            <a:stretch>
              <a:fillRect/>
            </a:stretch>
          </a:blipFill>
        </p:spPr>
      </p:sp>
      <p:sp>
        <p:nvSpPr>
          <p:cNvPr id="13" name="Freeform 13"/>
          <p:cNvSpPr/>
          <p:nvPr/>
        </p:nvSpPr>
        <p:spPr>
          <a:xfrm>
            <a:off x="9397183" y="1467214"/>
            <a:ext cx="8749568" cy="4189028"/>
          </a:xfrm>
          <a:custGeom>
            <a:avLst/>
            <a:gdLst/>
            <a:ahLst/>
            <a:cxnLst/>
            <a:rect l="l" t="t" r="r" b="b"/>
            <a:pathLst>
              <a:path w="8749568" h="4189028">
                <a:moveTo>
                  <a:pt x="0" y="0"/>
                </a:moveTo>
                <a:lnTo>
                  <a:pt x="8749568" y="0"/>
                </a:lnTo>
                <a:lnTo>
                  <a:pt x="8749568" y="4189028"/>
                </a:lnTo>
                <a:lnTo>
                  <a:pt x="0" y="4189028"/>
                </a:lnTo>
                <a:lnTo>
                  <a:pt x="0" y="0"/>
                </a:lnTo>
                <a:close/>
              </a:path>
            </a:pathLst>
          </a:custGeom>
          <a:blipFill>
            <a:blip r:embed="rId4"/>
            <a:stretch>
              <a:fillRect t="-259" b="-259"/>
            </a:stretch>
          </a:blipFill>
        </p:spPr>
      </p:sp>
      <p:sp>
        <p:nvSpPr>
          <p:cNvPr id="14" name="Freeform 14"/>
          <p:cNvSpPr/>
          <p:nvPr/>
        </p:nvSpPr>
        <p:spPr>
          <a:xfrm>
            <a:off x="9397183" y="5793583"/>
            <a:ext cx="8749568" cy="4210730"/>
          </a:xfrm>
          <a:custGeom>
            <a:avLst/>
            <a:gdLst/>
            <a:ahLst/>
            <a:cxnLst/>
            <a:rect l="l" t="t" r="r" b="b"/>
            <a:pathLst>
              <a:path w="8749568" h="4210730">
                <a:moveTo>
                  <a:pt x="0" y="0"/>
                </a:moveTo>
                <a:lnTo>
                  <a:pt x="8749568" y="0"/>
                </a:lnTo>
                <a:lnTo>
                  <a:pt x="8749568" y="4210730"/>
                </a:lnTo>
                <a:lnTo>
                  <a:pt x="0" y="4210730"/>
                </a:lnTo>
                <a:lnTo>
                  <a:pt x="0" y="0"/>
                </a:lnTo>
                <a:close/>
              </a:path>
            </a:pathLst>
          </a:custGeom>
          <a:blipFill>
            <a:blip r:embed="rId5"/>
            <a:stretch>
              <a:fillRect/>
            </a:stretch>
          </a:blipFill>
        </p:spPr>
      </p:sp>
      <p:sp>
        <p:nvSpPr>
          <p:cNvPr id="15" name="TextBox 15"/>
          <p:cNvSpPr txBox="1"/>
          <p:nvPr/>
        </p:nvSpPr>
        <p:spPr>
          <a:xfrm>
            <a:off x="6338371" y="378332"/>
            <a:ext cx="5521749" cy="595302"/>
          </a:xfrm>
          <a:prstGeom prst="rect">
            <a:avLst/>
          </a:prstGeom>
        </p:spPr>
        <p:txBody>
          <a:bodyPr lIns="0" tIns="0" rIns="0" bIns="0" rtlCol="0" anchor="t">
            <a:spAutoFit/>
          </a:bodyPr>
          <a:lstStyle/>
          <a:p>
            <a:pPr algn="ctr">
              <a:lnSpc>
                <a:spcPts val="3790"/>
              </a:lnSpc>
            </a:pPr>
            <a:r>
              <a:rPr lang="en-US" sz="4119" spc="-197">
                <a:solidFill>
                  <a:srgbClr val="FFFFFF"/>
                </a:solidFill>
                <a:latin typeface="Arial"/>
                <a:ea typeface="Arial"/>
                <a:cs typeface="Arial"/>
                <a:sym typeface="Arial"/>
              </a:rPr>
              <a:t>Web Portals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764</Words>
  <Application>Microsoft Office PowerPoint</Application>
  <PresentationFormat>Custom</PresentationFormat>
  <Paragraphs>78</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Poppins Bold</vt:lpstr>
      <vt:lpstr>Poppins</vt:lpstr>
      <vt:lpstr>Arial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www.scitforte.com</dc:title>
  <dc:creator>Dua Siddiqui</dc:creator>
  <cp:lastModifiedBy>Dua Siddiqui</cp:lastModifiedBy>
  <cp:revision>5</cp:revision>
  <dcterms:created xsi:type="dcterms:W3CDTF">2006-08-16T00:00:00Z</dcterms:created>
  <dcterms:modified xsi:type="dcterms:W3CDTF">2025-01-27T11:23:48Z</dcterms:modified>
  <dc:identifier>DAGdTal9SKY</dc:identifier>
</cp:coreProperties>
</file>